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handoutMasterIdLst>
    <p:handoutMasterId r:id="rId33"/>
  </p:handoutMasterIdLst>
  <p:sldIdLst>
    <p:sldId id="311" r:id="rId3"/>
    <p:sldId id="305" r:id="rId4"/>
    <p:sldId id="306" r:id="rId5"/>
    <p:sldId id="307" r:id="rId6"/>
    <p:sldId id="308" r:id="rId7"/>
    <p:sldId id="309" r:id="rId8"/>
    <p:sldId id="310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</p:sldIdLst>
  <p:sldSz cx="12192000" cy="6858000"/>
  <p:notesSz cx="2987675" cy="48164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CC0066"/>
    <a:srgbClr val="14B9EC"/>
    <a:srgbClr val="4CD7F4"/>
    <a:srgbClr val="3ECBF2"/>
    <a:srgbClr val="D69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84" autoAdjust="0"/>
    <p:restoredTop sz="94660"/>
  </p:normalViewPr>
  <p:slideViewPr>
    <p:cSldViewPr snapToGrid="0">
      <p:cViewPr varScale="1">
        <p:scale>
          <a:sx n="98" d="100"/>
          <a:sy n="98" d="100"/>
        </p:scale>
        <p:origin x="-108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-2838" y="-108"/>
      </p:cViewPr>
      <p:guideLst>
        <p:guide orient="horz" pos="1517"/>
        <p:guide pos="9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9079A3-ED5A-4348-9FA3-2ECD6B06F5DD}" type="doc">
      <dgm:prSet loTypeId="urn:microsoft.com/office/officeart/2005/8/layout/orgChart1" loCatId="hierarchy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E46F91D2-0654-4BB2-8F90-8EDDEE4C500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dirty="0" smtClean="0">
              <a:solidFill>
                <a:srgbClr val="002060"/>
              </a:solidFill>
            </a:rPr>
            <a:t>В рамках проведения конкурсного задания «Дети верят в чудеса»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dirty="0" smtClean="0">
              <a:solidFill>
                <a:srgbClr val="002060"/>
              </a:solidFill>
            </a:rPr>
            <a:t> конкурса городов России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dirty="0" smtClean="0">
              <a:solidFill>
                <a:srgbClr val="002060"/>
              </a:solidFill>
            </a:rPr>
            <a:t>«Город – территория детства» на территории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dirty="0" err="1" smtClean="0">
              <a:solidFill>
                <a:srgbClr val="002060"/>
              </a:solidFill>
            </a:rPr>
            <a:t>Старооскольского</a:t>
          </a:r>
          <a:r>
            <a:rPr lang="ru-RU" sz="2400" b="1" i="1" dirty="0" smtClean="0">
              <a:solidFill>
                <a:srgbClr val="002060"/>
              </a:solidFill>
            </a:rPr>
            <a:t> городского округа  проведены мероприятия, направленные на содействие активному включению добровольческого ресурса в поддержку детей и семей с детьми, находящихся в трудной жизненной ситуации</a:t>
          </a:r>
        </a:p>
      </dgm:t>
    </dgm:pt>
    <dgm:pt modelId="{720CEEEC-15B1-4514-8709-23A8D5A3382B}" type="parTrans" cxnId="{2B8C6F7E-778D-43A6-97B9-561461C422F9}">
      <dgm:prSet/>
      <dgm:spPr/>
      <dgm:t>
        <a:bodyPr/>
        <a:lstStyle/>
        <a:p>
          <a:endParaRPr lang="ru-RU"/>
        </a:p>
      </dgm:t>
    </dgm:pt>
    <dgm:pt modelId="{BFF2E968-D438-4F4B-8E57-915B32F3B4E3}" type="sibTrans" cxnId="{2B8C6F7E-778D-43A6-97B9-561461C422F9}">
      <dgm:prSet/>
      <dgm:spPr/>
      <dgm:t>
        <a:bodyPr/>
        <a:lstStyle/>
        <a:p>
          <a:endParaRPr lang="ru-RU"/>
        </a:p>
      </dgm:t>
    </dgm:pt>
    <dgm:pt modelId="{99DBE6F1-053B-4E32-AE31-D5980E0F69FF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002060"/>
              </a:solidFill>
            </a:rPr>
            <a:t>по расширению сети контактов детей-инвалидов и детей с ограниченными возможностями здоровья </a:t>
          </a:r>
          <a:endParaRPr lang="ru-RU" sz="1800" b="1" i="1" dirty="0">
            <a:solidFill>
              <a:srgbClr val="002060"/>
            </a:solidFill>
          </a:endParaRPr>
        </a:p>
      </dgm:t>
    </dgm:pt>
    <dgm:pt modelId="{95E6E123-D600-48D0-9E35-0AED5EFD850D}" type="parTrans" cxnId="{8EFCCF4C-FD9B-44B8-B9E9-6F9A7D4981A0}">
      <dgm:prSet/>
      <dgm:spPr/>
      <dgm:t>
        <a:bodyPr/>
        <a:lstStyle/>
        <a:p>
          <a:endParaRPr lang="ru-RU"/>
        </a:p>
      </dgm:t>
    </dgm:pt>
    <dgm:pt modelId="{2A744AA5-BAEE-433A-B464-A453D5B2A5B1}" type="sibTrans" cxnId="{8EFCCF4C-FD9B-44B8-B9E9-6F9A7D4981A0}">
      <dgm:prSet/>
      <dgm:spPr/>
      <dgm:t>
        <a:bodyPr/>
        <a:lstStyle/>
        <a:p>
          <a:endParaRPr lang="ru-RU"/>
        </a:p>
      </dgm:t>
    </dgm:pt>
    <dgm:pt modelId="{BE5CB32A-F5B5-43A3-BE15-98A11A1A400E}">
      <dgm:prSet phldrT="[Текст]"/>
      <dgm:spPr/>
      <dgm:t>
        <a:bodyPr/>
        <a:lstStyle/>
        <a:p>
          <a:r>
            <a:rPr lang="ru-RU" b="1" i="1" dirty="0" smtClean="0">
              <a:solidFill>
                <a:srgbClr val="002060"/>
              </a:solidFill>
            </a:rPr>
            <a:t>по пропаганде ответственного отцовства, в том числе среди будущих отцов, и активное вовлечение молодых отцов в воспитание детей</a:t>
          </a:r>
          <a:endParaRPr lang="ru-RU" dirty="0"/>
        </a:p>
      </dgm:t>
    </dgm:pt>
    <dgm:pt modelId="{332DD3C0-7EB9-4FD0-90E8-EC0B46C866F8}" type="parTrans" cxnId="{7F28923E-3CC8-485C-B8E6-11923BD2749F}">
      <dgm:prSet/>
      <dgm:spPr/>
      <dgm:t>
        <a:bodyPr/>
        <a:lstStyle/>
        <a:p>
          <a:endParaRPr lang="ru-RU"/>
        </a:p>
      </dgm:t>
    </dgm:pt>
    <dgm:pt modelId="{50AC5B76-3B8D-409B-82E1-6DDA094309FB}" type="sibTrans" cxnId="{7F28923E-3CC8-485C-B8E6-11923BD2749F}">
      <dgm:prSet/>
      <dgm:spPr/>
      <dgm:t>
        <a:bodyPr/>
        <a:lstStyle/>
        <a:p>
          <a:endParaRPr lang="ru-RU"/>
        </a:p>
      </dgm:t>
    </dgm:pt>
    <dgm:pt modelId="{520D828D-66F7-4D5D-A95A-1191346402E6}">
      <dgm:prSet phldrT="[Текст]"/>
      <dgm:spPr/>
      <dgm:t>
        <a:bodyPr/>
        <a:lstStyle/>
        <a:p>
          <a:r>
            <a:rPr lang="ru-RU" b="1" i="1" dirty="0" smtClean="0">
              <a:solidFill>
                <a:srgbClr val="002060"/>
              </a:solidFill>
            </a:rPr>
            <a:t>по пропаганде семейного устройства детей-сирот, социальное сопровождение замещающих семей</a:t>
          </a:r>
          <a:endParaRPr lang="ru-RU" dirty="0"/>
        </a:p>
      </dgm:t>
    </dgm:pt>
    <dgm:pt modelId="{E9B48A7D-C3B0-4206-8BAC-CB75D25BCF88}" type="parTrans" cxnId="{27EB9407-8CDE-4500-99C4-C71B54B2B8B4}">
      <dgm:prSet/>
      <dgm:spPr/>
      <dgm:t>
        <a:bodyPr/>
        <a:lstStyle/>
        <a:p>
          <a:endParaRPr lang="ru-RU"/>
        </a:p>
      </dgm:t>
    </dgm:pt>
    <dgm:pt modelId="{0EB78B98-32C3-460F-AAC4-8EDD006B1863}" type="sibTrans" cxnId="{27EB9407-8CDE-4500-99C4-C71B54B2B8B4}">
      <dgm:prSet/>
      <dgm:spPr/>
      <dgm:t>
        <a:bodyPr/>
        <a:lstStyle/>
        <a:p>
          <a:endParaRPr lang="ru-RU"/>
        </a:p>
      </dgm:t>
    </dgm:pt>
    <dgm:pt modelId="{8166A599-7633-4AF8-8571-B12C381A9772}" type="pres">
      <dgm:prSet presAssocID="{C89079A3-ED5A-4348-9FA3-2ECD6B06F5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524F9D5-AEE0-4183-B972-E826C21897A6}" type="pres">
      <dgm:prSet presAssocID="{E46F91D2-0654-4BB2-8F90-8EDDEE4C500F}" presName="hierRoot1" presStyleCnt="0">
        <dgm:presLayoutVars>
          <dgm:hierBranch val="init"/>
        </dgm:presLayoutVars>
      </dgm:prSet>
      <dgm:spPr/>
    </dgm:pt>
    <dgm:pt modelId="{A67EF37A-C0F8-4353-B9F3-9430BA2028DA}" type="pres">
      <dgm:prSet presAssocID="{E46F91D2-0654-4BB2-8F90-8EDDEE4C500F}" presName="rootComposite1" presStyleCnt="0"/>
      <dgm:spPr/>
    </dgm:pt>
    <dgm:pt modelId="{20E239E4-E4A8-4ED8-B1E0-863C2CD849FE}" type="pres">
      <dgm:prSet presAssocID="{E46F91D2-0654-4BB2-8F90-8EDDEE4C500F}" presName="rootText1" presStyleLbl="node0" presStyleIdx="0" presStyleCnt="1" custScaleX="342046" custScaleY="194556" custLinFactNeighborX="-682" custLinFactNeighborY="-1364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7BC5A9-41CE-41EE-8D8C-CAF73D7FF2BA}" type="pres">
      <dgm:prSet presAssocID="{E46F91D2-0654-4BB2-8F90-8EDDEE4C500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19524A6F-CD39-43AA-B587-E3EF45615FB5}" type="pres">
      <dgm:prSet presAssocID="{E46F91D2-0654-4BB2-8F90-8EDDEE4C500F}" presName="hierChild2" presStyleCnt="0"/>
      <dgm:spPr/>
    </dgm:pt>
    <dgm:pt modelId="{67DE5B85-A54E-457A-AC6C-615C55982043}" type="pres">
      <dgm:prSet presAssocID="{95E6E123-D600-48D0-9E35-0AED5EFD850D}" presName="Name37" presStyleLbl="parChTrans1D2" presStyleIdx="0" presStyleCnt="3"/>
      <dgm:spPr/>
      <dgm:t>
        <a:bodyPr/>
        <a:lstStyle/>
        <a:p>
          <a:endParaRPr lang="ru-RU"/>
        </a:p>
      </dgm:t>
    </dgm:pt>
    <dgm:pt modelId="{FA256A04-45A4-4CCC-B320-A7D1F9D98867}" type="pres">
      <dgm:prSet presAssocID="{99DBE6F1-053B-4E32-AE31-D5980E0F69FF}" presName="hierRoot2" presStyleCnt="0">
        <dgm:presLayoutVars>
          <dgm:hierBranch val="init"/>
        </dgm:presLayoutVars>
      </dgm:prSet>
      <dgm:spPr/>
    </dgm:pt>
    <dgm:pt modelId="{3D210345-7DD7-482A-A927-26095F043B61}" type="pres">
      <dgm:prSet presAssocID="{99DBE6F1-053B-4E32-AE31-D5980E0F69FF}" presName="rootComposite" presStyleCnt="0"/>
      <dgm:spPr/>
    </dgm:pt>
    <dgm:pt modelId="{989A10F3-97F5-46BE-95FB-19CD899DC877}" type="pres">
      <dgm:prSet presAssocID="{99DBE6F1-053B-4E32-AE31-D5980E0F69FF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40561E-D92C-463A-B525-938C8E2EE908}" type="pres">
      <dgm:prSet presAssocID="{99DBE6F1-053B-4E32-AE31-D5980E0F69FF}" presName="rootConnector" presStyleLbl="node2" presStyleIdx="0" presStyleCnt="3"/>
      <dgm:spPr/>
      <dgm:t>
        <a:bodyPr/>
        <a:lstStyle/>
        <a:p>
          <a:endParaRPr lang="ru-RU"/>
        </a:p>
      </dgm:t>
    </dgm:pt>
    <dgm:pt modelId="{9B48713A-1022-4387-8825-3E67B14A771E}" type="pres">
      <dgm:prSet presAssocID="{99DBE6F1-053B-4E32-AE31-D5980E0F69FF}" presName="hierChild4" presStyleCnt="0"/>
      <dgm:spPr/>
    </dgm:pt>
    <dgm:pt modelId="{472DFC57-7959-4BA0-9590-5AB5BDC80605}" type="pres">
      <dgm:prSet presAssocID="{99DBE6F1-053B-4E32-AE31-D5980E0F69FF}" presName="hierChild5" presStyleCnt="0"/>
      <dgm:spPr/>
    </dgm:pt>
    <dgm:pt modelId="{40DEB600-E092-4CB6-AD66-1E9D82952F24}" type="pres">
      <dgm:prSet presAssocID="{332DD3C0-7EB9-4FD0-90E8-EC0B46C866F8}" presName="Name37" presStyleLbl="parChTrans1D2" presStyleIdx="1" presStyleCnt="3"/>
      <dgm:spPr/>
      <dgm:t>
        <a:bodyPr/>
        <a:lstStyle/>
        <a:p>
          <a:endParaRPr lang="ru-RU"/>
        </a:p>
      </dgm:t>
    </dgm:pt>
    <dgm:pt modelId="{AB1BBBA8-F945-47C2-A916-9D98870B7585}" type="pres">
      <dgm:prSet presAssocID="{BE5CB32A-F5B5-43A3-BE15-98A11A1A400E}" presName="hierRoot2" presStyleCnt="0">
        <dgm:presLayoutVars>
          <dgm:hierBranch val="init"/>
        </dgm:presLayoutVars>
      </dgm:prSet>
      <dgm:spPr/>
    </dgm:pt>
    <dgm:pt modelId="{061AE985-A3B1-4AC4-B826-891969C1C154}" type="pres">
      <dgm:prSet presAssocID="{BE5CB32A-F5B5-43A3-BE15-98A11A1A400E}" presName="rootComposite" presStyleCnt="0"/>
      <dgm:spPr/>
    </dgm:pt>
    <dgm:pt modelId="{2E36F591-9B16-4B4C-A97A-ACA5D2DA5690}" type="pres">
      <dgm:prSet presAssocID="{BE5CB32A-F5B5-43A3-BE15-98A11A1A400E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6A3B10-F4CE-4FC0-B3B0-D0865BB8EA32}" type="pres">
      <dgm:prSet presAssocID="{BE5CB32A-F5B5-43A3-BE15-98A11A1A400E}" presName="rootConnector" presStyleLbl="node2" presStyleIdx="1" presStyleCnt="3"/>
      <dgm:spPr/>
      <dgm:t>
        <a:bodyPr/>
        <a:lstStyle/>
        <a:p>
          <a:endParaRPr lang="ru-RU"/>
        </a:p>
      </dgm:t>
    </dgm:pt>
    <dgm:pt modelId="{54B100BE-EE23-45EC-998C-8C49F8A6786C}" type="pres">
      <dgm:prSet presAssocID="{BE5CB32A-F5B5-43A3-BE15-98A11A1A400E}" presName="hierChild4" presStyleCnt="0"/>
      <dgm:spPr/>
    </dgm:pt>
    <dgm:pt modelId="{CC581E07-256A-4893-877D-34E112BC8F99}" type="pres">
      <dgm:prSet presAssocID="{BE5CB32A-F5B5-43A3-BE15-98A11A1A400E}" presName="hierChild5" presStyleCnt="0"/>
      <dgm:spPr/>
    </dgm:pt>
    <dgm:pt modelId="{9536BA01-A31B-4433-955B-E5E40CDCB759}" type="pres">
      <dgm:prSet presAssocID="{E9B48A7D-C3B0-4206-8BAC-CB75D25BCF88}" presName="Name37" presStyleLbl="parChTrans1D2" presStyleIdx="2" presStyleCnt="3"/>
      <dgm:spPr/>
      <dgm:t>
        <a:bodyPr/>
        <a:lstStyle/>
        <a:p>
          <a:endParaRPr lang="ru-RU"/>
        </a:p>
      </dgm:t>
    </dgm:pt>
    <dgm:pt modelId="{FC4B8590-8E73-4A77-9D32-A065B64F62E8}" type="pres">
      <dgm:prSet presAssocID="{520D828D-66F7-4D5D-A95A-1191346402E6}" presName="hierRoot2" presStyleCnt="0">
        <dgm:presLayoutVars>
          <dgm:hierBranch val="init"/>
        </dgm:presLayoutVars>
      </dgm:prSet>
      <dgm:spPr/>
    </dgm:pt>
    <dgm:pt modelId="{5C5E65DB-218C-44BC-9E52-50F3DFE8D8B3}" type="pres">
      <dgm:prSet presAssocID="{520D828D-66F7-4D5D-A95A-1191346402E6}" presName="rootComposite" presStyleCnt="0"/>
      <dgm:spPr/>
    </dgm:pt>
    <dgm:pt modelId="{7161B151-7E63-46A0-9C0B-A69AA6A871A9}" type="pres">
      <dgm:prSet presAssocID="{520D828D-66F7-4D5D-A95A-1191346402E6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653536-835A-4C1D-B01A-237D94AAC93C}" type="pres">
      <dgm:prSet presAssocID="{520D828D-66F7-4D5D-A95A-1191346402E6}" presName="rootConnector" presStyleLbl="node2" presStyleIdx="2" presStyleCnt="3"/>
      <dgm:spPr/>
      <dgm:t>
        <a:bodyPr/>
        <a:lstStyle/>
        <a:p>
          <a:endParaRPr lang="ru-RU"/>
        </a:p>
      </dgm:t>
    </dgm:pt>
    <dgm:pt modelId="{5D816BA3-6078-4AF6-BE98-0B1E975D2A87}" type="pres">
      <dgm:prSet presAssocID="{520D828D-66F7-4D5D-A95A-1191346402E6}" presName="hierChild4" presStyleCnt="0"/>
      <dgm:spPr/>
    </dgm:pt>
    <dgm:pt modelId="{F0EABFB5-EB87-484E-A874-3ACF66424AB1}" type="pres">
      <dgm:prSet presAssocID="{520D828D-66F7-4D5D-A95A-1191346402E6}" presName="hierChild5" presStyleCnt="0"/>
      <dgm:spPr/>
    </dgm:pt>
    <dgm:pt modelId="{1E94C665-4EF6-406E-8252-74875E4C1AB5}" type="pres">
      <dgm:prSet presAssocID="{E46F91D2-0654-4BB2-8F90-8EDDEE4C500F}" presName="hierChild3" presStyleCnt="0"/>
      <dgm:spPr/>
    </dgm:pt>
  </dgm:ptLst>
  <dgm:cxnLst>
    <dgm:cxn modelId="{8EFCCF4C-FD9B-44B8-B9E9-6F9A7D4981A0}" srcId="{E46F91D2-0654-4BB2-8F90-8EDDEE4C500F}" destId="{99DBE6F1-053B-4E32-AE31-D5980E0F69FF}" srcOrd="0" destOrd="0" parTransId="{95E6E123-D600-48D0-9E35-0AED5EFD850D}" sibTransId="{2A744AA5-BAEE-433A-B464-A453D5B2A5B1}"/>
    <dgm:cxn modelId="{1043C1D3-D644-41C1-8084-2B066639CF99}" type="presOf" srcId="{E9B48A7D-C3B0-4206-8BAC-CB75D25BCF88}" destId="{9536BA01-A31B-4433-955B-E5E40CDCB759}" srcOrd="0" destOrd="0" presId="urn:microsoft.com/office/officeart/2005/8/layout/orgChart1"/>
    <dgm:cxn modelId="{C14B19C0-3F98-4A05-BA70-E2C94033480B}" type="presOf" srcId="{BE5CB32A-F5B5-43A3-BE15-98A11A1A400E}" destId="{A96A3B10-F4CE-4FC0-B3B0-D0865BB8EA32}" srcOrd="1" destOrd="0" presId="urn:microsoft.com/office/officeart/2005/8/layout/orgChart1"/>
    <dgm:cxn modelId="{F57CBC5E-0BB3-4628-A5C9-1E34843AC1C6}" type="presOf" srcId="{95E6E123-D600-48D0-9E35-0AED5EFD850D}" destId="{67DE5B85-A54E-457A-AC6C-615C55982043}" srcOrd="0" destOrd="0" presId="urn:microsoft.com/office/officeart/2005/8/layout/orgChart1"/>
    <dgm:cxn modelId="{53CEAA47-49E0-4A27-B1F8-08F0FA6F9A33}" type="presOf" srcId="{332DD3C0-7EB9-4FD0-90E8-EC0B46C866F8}" destId="{40DEB600-E092-4CB6-AD66-1E9D82952F24}" srcOrd="0" destOrd="0" presId="urn:microsoft.com/office/officeart/2005/8/layout/orgChart1"/>
    <dgm:cxn modelId="{AF693143-04FB-406B-8043-E35687F9979A}" type="presOf" srcId="{E46F91D2-0654-4BB2-8F90-8EDDEE4C500F}" destId="{767BC5A9-41CE-41EE-8D8C-CAF73D7FF2BA}" srcOrd="1" destOrd="0" presId="urn:microsoft.com/office/officeart/2005/8/layout/orgChart1"/>
    <dgm:cxn modelId="{998D7CF2-CEE7-48BE-B476-E625D96BEC11}" type="presOf" srcId="{99DBE6F1-053B-4E32-AE31-D5980E0F69FF}" destId="{989A10F3-97F5-46BE-95FB-19CD899DC877}" srcOrd="0" destOrd="0" presId="urn:microsoft.com/office/officeart/2005/8/layout/orgChart1"/>
    <dgm:cxn modelId="{7F28923E-3CC8-485C-B8E6-11923BD2749F}" srcId="{E46F91D2-0654-4BB2-8F90-8EDDEE4C500F}" destId="{BE5CB32A-F5B5-43A3-BE15-98A11A1A400E}" srcOrd="1" destOrd="0" parTransId="{332DD3C0-7EB9-4FD0-90E8-EC0B46C866F8}" sibTransId="{50AC5B76-3B8D-409B-82E1-6DDA094309FB}"/>
    <dgm:cxn modelId="{2B8C6F7E-778D-43A6-97B9-561461C422F9}" srcId="{C89079A3-ED5A-4348-9FA3-2ECD6B06F5DD}" destId="{E46F91D2-0654-4BB2-8F90-8EDDEE4C500F}" srcOrd="0" destOrd="0" parTransId="{720CEEEC-15B1-4514-8709-23A8D5A3382B}" sibTransId="{BFF2E968-D438-4F4B-8E57-915B32F3B4E3}"/>
    <dgm:cxn modelId="{317E03BC-EC40-4A87-BFA3-EBD921C48A43}" type="presOf" srcId="{C89079A3-ED5A-4348-9FA3-2ECD6B06F5DD}" destId="{8166A599-7633-4AF8-8571-B12C381A9772}" srcOrd="0" destOrd="0" presId="urn:microsoft.com/office/officeart/2005/8/layout/orgChart1"/>
    <dgm:cxn modelId="{27EB9407-8CDE-4500-99C4-C71B54B2B8B4}" srcId="{E46F91D2-0654-4BB2-8F90-8EDDEE4C500F}" destId="{520D828D-66F7-4D5D-A95A-1191346402E6}" srcOrd="2" destOrd="0" parTransId="{E9B48A7D-C3B0-4206-8BAC-CB75D25BCF88}" sibTransId="{0EB78B98-32C3-460F-AAC4-8EDD006B1863}"/>
    <dgm:cxn modelId="{2B3ACA51-E69B-44F4-A7A0-3F183EB2C2DF}" type="presOf" srcId="{520D828D-66F7-4D5D-A95A-1191346402E6}" destId="{91653536-835A-4C1D-B01A-237D94AAC93C}" srcOrd="1" destOrd="0" presId="urn:microsoft.com/office/officeart/2005/8/layout/orgChart1"/>
    <dgm:cxn modelId="{46E6ED18-59E9-4D8E-8317-C12A947AD7FA}" type="presOf" srcId="{BE5CB32A-F5B5-43A3-BE15-98A11A1A400E}" destId="{2E36F591-9B16-4B4C-A97A-ACA5D2DA5690}" srcOrd="0" destOrd="0" presId="urn:microsoft.com/office/officeart/2005/8/layout/orgChart1"/>
    <dgm:cxn modelId="{F69BD3AF-CF66-4E02-B437-21CFA6CF4BC5}" type="presOf" srcId="{E46F91D2-0654-4BB2-8F90-8EDDEE4C500F}" destId="{20E239E4-E4A8-4ED8-B1E0-863C2CD849FE}" srcOrd="0" destOrd="0" presId="urn:microsoft.com/office/officeart/2005/8/layout/orgChart1"/>
    <dgm:cxn modelId="{5A3B9862-A7F0-4934-992D-EED956012B20}" type="presOf" srcId="{520D828D-66F7-4D5D-A95A-1191346402E6}" destId="{7161B151-7E63-46A0-9C0B-A69AA6A871A9}" srcOrd="0" destOrd="0" presId="urn:microsoft.com/office/officeart/2005/8/layout/orgChart1"/>
    <dgm:cxn modelId="{6DFC437E-4BBD-4EEF-B5EE-2A1D8D7D57DF}" type="presOf" srcId="{99DBE6F1-053B-4E32-AE31-D5980E0F69FF}" destId="{6F40561E-D92C-463A-B525-938C8E2EE908}" srcOrd="1" destOrd="0" presId="urn:microsoft.com/office/officeart/2005/8/layout/orgChart1"/>
    <dgm:cxn modelId="{9AE4EC49-53B7-46E5-AA35-BEEE0339A17D}" type="presParOf" srcId="{8166A599-7633-4AF8-8571-B12C381A9772}" destId="{8524F9D5-AEE0-4183-B972-E826C21897A6}" srcOrd="0" destOrd="0" presId="urn:microsoft.com/office/officeart/2005/8/layout/orgChart1"/>
    <dgm:cxn modelId="{025073A8-F78E-4A22-B7BF-1E1220A99C3B}" type="presParOf" srcId="{8524F9D5-AEE0-4183-B972-E826C21897A6}" destId="{A67EF37A-C0F8-4353-B9F3-9430BA2028DA}" srcOrd="0" destOrd="0" presId="urn:microsoft.com/office/officeart/2005/8/layout/orgChart1"/>
    <dgm:cxn modelId="{9C280E66-9483-45DD-B96F-7BD8CE308EB0}" type="presParOf" srcId="{A67EF37A-C0F8-4353-B9F3-9430BA2028DA}" destId="{20E239E4-E4A8-4ED8-B1E0-863C2CD849FE}" srcOrd="0" destOrd="0" presId="urn:microsoft.com/office/officeart/2005/8/layout/orgChart1"/>
    <dgm:cxn modelId="{12A489E4-DBF7-420B-8D9B-015D186DE163}" type="presParOf" srcId="{A67EF37A-C0F8-4353-B9F3-9430BA2028DA}" destId="{767BC5A9-41CE-41EE-8D8C-CAF73D7FF2BA}" srcOrd="1" destOrd="0" presId="urn:microsoft.com/office/officeart/2005/8/layout/orgChart1"/>
    <dgm:cxn modelId="{92948B72-C82A-4B23-A4B7-411D5BC275B5}" type="presParOf" srcId="{8524F9D5-AEE0-4183-B972-E826C21897A6}" destId="{19524A6F-CD39-43AA-B587-E3EF45615FB5}" srcOrd="1" destOrd="0" presId="urn:microsoft.com/office/officeart/2005/8/layout/orgChart1"/>
    <dgm:cxn modelId="{DF172454-027D-42EE-8B38-91B43A7F3A6C}" type="presParOf" srcId="{19524A6F-CD39-43AA-B587-E3EF45615FB5}" destId="{67DE5B85-A54E-457A-AC6C-615C55982043}" srcOrd="0" destOrd="0" presId="urn:microsoft.com/office/officeart/2005/8/layout/orgChart1"/>
    <dgm:cxn modelId="{25B26B56-B7D8-45C7-967A-F38CEB527969}" type="presParOf" srcId="{19524A6F-CD39-43AA-B587-E3EF45615FB5}" destId="{FA256A04-45A4-4CCC-B320-A7D1F9D98867}" srcOrd="1" destOrd="0" presId="urn:microsoft.com/office/officeart/2005/8/layout/orgChart1"/>
    <dgm:cxn modelId="{06D4CD4F-0131-46D2-8E69-C2C8DD241B11}" type="presParOf" srcId="{FA256A04-45A4-4CCC-B320-A7D1F9D98867}" destId="{3D210345-7DD7-482A-A927-26095F043B61}" srcOrd="0" destOrd="0" presId="urn:microsoft.com/office/officeart/2005/8/layout/orgChart1"/>
    <dgm:cxn modelId="{E860B334-E3AE-4EE1-8832-C5964C14114A}" type="presParOf" srcId="{3D210345-7DD7-482A-A927-26095F043B61}" destId="{989A10F3-97F5-46BE-95FB-19CD899DC877}" srcOrd="0" destOrd="0" presId="urn:microsoft.com/office/officeart/2005/8/layout/orgChart1"/>
    <dgm:cxn modelId="{F9700F56-EA46-4D6A-8A81-77805ECE84FA}" type="presParOf" srcId="{3D210345-7DD7-482A-A927-26095F043B61}" destId="{6F40561E-D92C-463A-B525-938C8E2EE908}" srcOrd="1" destOrd="0" presId="urn:microsoft.com/office/officeart/2005/8/layout/orgChart1"/>
    <dgm:cxn modelId="{0E96B7E1-2721-46B5-AEE6-C9943BFFBE20}" type="presParOf" srcId="{FA256A04-45A4-4CCC-B320-A7D1F9D98867}" destId="{9B48713A-1022-4387-8825-3E67B14A771E}" srcOrd="1" destOrd="0" presId="urn:microsoft.com/office/officeart/2005/8/layout/orgChart1"/>
    <dgm:cxn modelId="{FCD4C293-4DC7-41FE-A05D-AE420FCA56FE}" type="presParOf" srcId="{FA256A04-45A4-4CCC-B320-A7D1F9D98867}" destId="{472DFC57-7959-4BA0-9590-5AB5BDC80605}" srcOrd="2" destOrd="0" presId="urn:microsoft.com/office/officeart/2005/8/layout/orgChart1"/>
    <dgm:cxn modelId="{B11F36C7-5B5F-446D-A169-EC797985408F}" type="presParOf" srcId="{19524A6F-CD39-43AA-B587-E3EF45615FB5}" destId="{40DEB600-E092-4CB6-AD66-1E9D82952F24}" srcOrd="2" destOrd="0" presId="urn:microsoft.com/office/officeart/2005/8/layout/orgChart1"/>
    <dgm:cxn modelId="{4ECECF87-D7BE-4DA6-AEFF-5482299B3858}" type="presParOf" srcId="{19524A6F-CD39-43AA-B587-E3EF45615FB5}" destId="{AB1BBBA8-F945-47C2-A916-9D98870B7585}" srcOrd="3" destOrd="0" presId="urn:microsoft.com/office/officeart/2005/8/layout/orgChart1"/>
    <dgm:cxn modelId="{7CFDD7EF-9FF3-4909-A61C-539259935203}" type="presParOf" srcId="{AB1BBBA8-F945-47C2-A916-9D98870B7585}" destId="{061AE985-A3B1-4AC4-B826-891969C1C154}" srcOrd="0" destOrd="0" presId="urn:microsoft.com/office/officeart/2005/8/layout/orgChart1"/>
    <dgm:cxn modelId="{7F2480EA-324B-4EF7-A950-F0B761FE0305}" type="presParOf" srcId="{061AE985-A3B1-4AC4-B826-891969C1C154}" destId="{2E36F591-9B16-4B4C-A97A-ACA5D2DA5690}" srcOrd="0" destOrd="0" presId="urn:microsoft.com/office/officeart/2005/8/layout/orgChart1"/>
    <dgm:cxn modelId="{746B445B-826B-4563-9E4F-6C7AEF1A337C}" type="presParOf" srcId="{061AE985-A3B1-4AC4-B826-891969C1C154}" destId="{A96A3B10-F4CE-4FC0-B3B0-D0865BB8EA32}" srcOrd="1" destOrd="0" presId="urn:microsoft.com/office/officeart/2005/8/layout/orgChart1"/>
    <dgm:cxn modelId="{0DCB86CC-5C64-4BD1-A21C-5DCB7294ED11}" type="presParOf" srcId="{AB1BBBA8-F945-47C2-A916-9D98870B7585}" destId="{54B100BE-EE23-45EC-998C-8C49F8A6786C}" srcOrd="1" destOrd="0" presId="urn:microsoft.com/office/officeart/2005/8/layout/orgChart1"/>
    <dgm:cxn modelId="{F41213CE-AAD6-4FDC-81E5-A3C00A513DD6}" type="presParOf" srcId="{AB1BBBA8-F945-47C2-A916-9D98870B7585}" destId="{CC581E07-256A-4893-877D-34E112BC8F99}" srcOrd="2" destOrd="0" presId="urn:microsoft.com/office/officeart/2005/8/layout/orgChart1"/>
    <dgm:cxn modelId="{1AAC8687-E4B7-446C-8CC4-21AC8C6FFFDF}" type="presParOf" srcId="{19524A6F-CD39-43AA-B587-E3EF45615FB5}" destId="{9536BA01-A31B-4433-955B-E5E40CDCB759}" srcOrd="4" destOrd="0" presId="urn:microsoft.com/office/officeart/2005/8/layout/orgChart1"/>
    <dgm:cxn modelId="{81F195A0-A311-4139-9E93-E3AEF3F18255}" type="presParOf" srcId="{19524A6F-CD39-43AA-B587-E3EF45615FB5}" destId="{FC4B8590-8E73-4A77-9D32-A065B64F62E8}" srcOrd="5" destOrd="0" presId="urn:microsoft.com/office/officeart/2005/8/layout/orgChart1"/>
    <dgm:cxn modelId="{833ABE61-92B3-4470-8864-A44250C39931}" type="presParOf" srcId="{FC4B8590-8E73-4A77-9D32-A065B64F62E8}" destId="{5C5E65DB-218C-44BC-9E52-50F3DFE8D8B3}" srcOrd="0" destOrd="0" presId="urn:microsoft.com/office/officeart/2005/8/layout/orgChart1"/>
    <dgm:cxn modelId="{E8697DCC-0AA4-467D-BDB2-918E91772596}" type="presParOf" srcId="{5C5E65DB-218C-44BC-9E52-50F3DFE8D8B3}" destId="{7161B151-7E63-46A0-9C0B-A69AA6A871A9}" srcOrd="0" destOrd="0" presId="urn:microsoft.com/office/officeart/2005/8/layout/orgChart1"/>
    <dgm:cxn modelId="{2B4C46BA-4D2D-4985-BC69-3644A94DF491}" type="presParOf" srcId="{5C5E65DB-218C-44BC-9E52-50F3DFE8D8B3}" destId="{91653536-835A-4C1D-B01A-237D94AAC93C}" srcOrd="1" destOrd="0" presId="urn:microsoft.com/office/officeart/2005/8/layout/orgChart1"/>
    <dgm:cxn modelId="{030308E4-AFB0-46DB-A1E2-561DC66103EE}" type="presParOf" srcId="{FC4B8590-8E73-4A77-9D32-A065B64F62E8}" destId="{5D816BA3-6078-4AF6-BE98-0B1E975D2A87}" srcOrd="1" destOrd="0" presId="urn:microsoft.com/office/officeart/2005/8/layout/orgChart1"/>
    <dgm:cxn modelId="{54713888-C1FD-4AED-AB26-12D2E244DF1F}" type="presParOf" srcId="{FC4B8590-8E73-4A77-9D32-A065B64F62E8}" destId="{F0EABFB5-EB87-484E-A874-3ACF66424AB1}" srcOrd="2" destOrd="0" presId="urn:microsoft.com/office/officeart/2005/8/layout/orgChart1"/>
    <dgm:cxn modelId="{0752B197-B61F-48AF-805D-D068D2ADE4B9}" type="presParOf" srcId="{8524F9D5-AEE0-4183-B972-E826C21897A6}" destId="{1E94C665-4EF6-406E-8252-74875E4C1AB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6BA01-A31B-4433-955B-E5E40CDCB759}">
      <dsp:nvSpPr>
        <dsp:cNvPr id="0" name=""/>
        <dsp:cNvSpPr/>
      </dsp:nvSpPr>
      <dsp:spPr>
        <a:xfrm>
          <a:off x="5331974" y="3032830"/>
          <a:ext cx="3777980" cy="822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5207"/>
              </a:lnTo>
              <a:lnTo>
                <a:pt x="3777980" y="495207"/>
              </a:lnTo>
              <a:lnTo>
                <a:pt x="3777980" y="822565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DEB600-E092-4CB6-AD66-1E9D82952F24}">
      <dsp:nvSpPr>
        <dsp:cNvPr id="0" name=""/>
        <dsp:cNvSpPr/>
      </dsp:nvSpPr>
      <dsp:spPr>
        <a:xfrm>
          <a:off x="5286254" y="3032830"/>
          <a:ext cx="91440" cy="8225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5207"/>
              </a:lnTo>
              <a:lnTo>
                <a:pt x="51290" y="495207"/>
              </a:lnTo>
              <a:lnTo>
                <a:pt x="51290" y="822565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DE5B85-A54E-457A-AC6C-615C55982043}">
      <dsp:nvSpPr>
        <dsp:cNvPr id="0" name=""/>
        <dsp:cNvSpPr/>
      </dsp:nvSpPr>
      <dsp:spPr>
        <a:xfrm>
          <a:off x="1565134" y="3032830"/>
          <a:ext cx="3766839" cy="822565"/>
        </a:xfrm>
        <a:custGeom>
          <a:avLst/>
          <a:gdLst/>
          <a:ahLst/>
          <a:cxnLst/>
          <a:rect l="0" t="0" r="0" b="0"/>
          <a:pathLst>
            <a:path>
              <a:moveTo>
                <a:pt x="3766839" y="0"/>
              </a:moveTo>
              <a:lnTo>
                <a:pt x="3766839" y="495207"/>
              </a:lnTo>
              <a:lnTo>
                <a:pt x="0" y="495207"/>
              </a:lnTo>
              <a:lnTo>
                <a:pt x="0" y="822565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E239E4-E4A8-4ED8-B1E0-863C2CD849FE}">
      <dsp:nvSpPr>
        <dsp:cNvPr id="0" name=""/>
        <dsp:cNvSpPr/>
      </dsp:nvSpPr>
      <dsp:spPr>
        <a:xfrm>
          <a:off x="0" y="0"/>
          <a:ext cx="10663948" cy="3032830"/>
        </a:xfrm>
        <a:prstGeom prst="rect">
          <a:avLst/>
        </a:prstGeom>
        <a:solidFill>
          <a:schemeClr val="accent2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kern="1200" dirty="0" smtClean="0">
              <a:solidFill>
                <a:srgbClr val="002060"/>
              </a:solidFill>
            </a:rPr>
            <a:t>В рамках проведения конкурсного задания «Дети верят в чудеса»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kern="1200" dirty="0" smtClean="0">
              <a:solidFill>
                <a:srgbClr val="002060"/>
              </a:solidFill>
            </a:rPr>
            <a:t> конкурса городов России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kern="1200" dirty="0" smtClean="0">
              <a:solidFill>
                <a:srgbClr val="002060"/>
              </a:solidFill>
            </a:rPr>
            <a:t>«Город – территория детства» на территории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kern="1200" dirty="0" err="1" smtClean="0">
              <a:solidFill>
                <a:srgbClr val="002060"/>
              </a:solidFill>
            </a:rPr>
            <a:t>Старооскольского</a:t>
          </a:r>
          <a:r>
            <a:rPr lang="ru-RU" sz="2400" b="1" i="1" kern="1200" dirty="0" smtClean="0">
              <a:solidFill>
                <a:srgbClr val="002060"/>
              </a:solidFill>
            </a:rPr>
            <a:t> городского округа  проведены мероприятия, направленные на содействие активному включению добровольческого ресурса в поддержку детей и семей с детьми, находящихся в трудной жизненной ситуации</a:t>
          </a:r>
        </a:p>
      </dsp:txBody>
      <dsp:txXfrm>
        <a:off x="0" y="0"/>
        <a:ext cx="10663948" cy="3032830"/>
      </dsp:txXfrm>
    </dsp:sp>
    <dsp:sp modelId="{989A10F3-97F5-46BE-95FB-19CD899DC877}">
      <dsp:nvSpPr>
        <dsp:cNvPr id="0" name=""/>
        <dsp:cNvSpPr/>
      </dsp:nvSpPr>
      <dsp:spPr>
        <a:xfrm>
          <a:off x="6287" y="3855396"/>
          <a:ext cx="3117694" cy="1558847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по расширению сети контактов детей-инвалидов и детей с ограниченными возможностями здоровья </a:t>
          </a:r>
          <a:endParaRPr lang="ru-RU" sz="1800" b="1" i="1" kern="1200" dirty="0">
            <a:solidFill>
              <a:srgbClr val="002060"/>
            </a:solidFill>
          </a:endParaRPr>
        </a:p>
      </dsp:txBody>
      <dsp:txXfrm>
        <a:off x="6287" y="3855396"/>
        <a:ext cx="3117694" cy="1558847"/>
      </dsp:txXfrm>
    </dsp:sp>
    <dsp:sp modelId="{2E36F591-9B16-4B4C-A97A-ACA5D2DA5690}">
      <dsp:nvSpPr>
        <dsp:cNvPr id="0" name=""/>
        <dsp:cNvSpPr/>
      </dsp:nvSpPr>
      <dsp:spPr>
        <a:xfrm>
          <a:off x="3778697" y="3855396"/>
          <a:ext cx="3117694" cy="1558847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по пропаганде ответственного отцовства, в том числе среди будущих отцов, и активное вовлечение молодых отцов в воспитание детей</a:t>
          </a:r>
          <a:endParaRPr lang="ru-RU" sz="1800" kern="1200" dirty="0"/>
        </a:p>
      </dsp:txBody>
      <dsp:txXfrm>
        <a:off x="3778697" y="3855396"/>
        <a:ext cx="3117694" cy="1558847"/>
      </dsp:txXfrm>
    </dsp:sp>
    <dsp:sp modelId="{7161B151-7E63-46A0-9C0B-A69AA6A871A9}">
      <dsp:nvSpPr>
        <dsp:cNvPr id="0" name=""/>
        <dsp:cNvSpPr/>
      </dsp:nvSpPr>
      <dsp:spPr>
        <a:xfrm>
          <a:off x="7551107" y="3855396"/>
          <a:ext cx="3117694" cy="1558847"/>
        </a:xfrm>
        <a:prstGeom prst="rect">
          <a:avLst/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2060"/>
              </a:solidFill>
            </a:rPr>
            <a:t>по пропаганде семейного устройства детей-сирот, социальное сопровождение замещающих семей</a:t>
          </a:r>
          <a:endParaRPr lang="ru-RU" sz="1800" kern="1200" dirty="0"/>
        </a:p>
      </dsp:txBody>
      <dsp:txXfrm>
        <a:off x="7551107" y="3855396"/>
        <a:ext cx="3117694" cy="1558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294659" cy="240824"/>
          </a:xfrm>
          <a:prstGeom prst="rect">
            <a:avLst/>
          </a:prstGeom>
        </p:spPr>
        <p:txBody>
          <a:bodyPr vert="horz" lIns="44586" tIns="22293" rIns="44586" bIns="22293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1692325" y="0"/>
            <a:ext cx="1294659" cy="240824"/>
          </a:xfrm>
          <a:prstGeom prst="rect">
            <a:avLst/>
          </a:prstGeom>
        </p:spPr>
        <p:txBody>
          <a:bodyPr vert="horz" lIns="44586" tIns="22293" rIns="44586" bIns="22293" rtlCol="0"/>
          <a:lstStyle>
            <a:lvl1pPr algn="r">
              <a:defRPr sz="600"/>
            </a:lvl1pPr>
          </a:lstStyle>
          <a:p>
            <a:fld id="{0C76BF9F-94F2-498F-9813-4316B7CEC5B7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4574815"/>
            <a:ext cx="1294659" cy="240824"/>
          </a:xfrm>
          <a:prstGeom prst="rect">
            <a:avLst/>
          </a:prstGeom>
        </p:spPr>
        <p:txBody>
          <a:bodyPr vert="horz" lIns="44586" tIns="22293" rIns="44586" bIns="22293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1692325" y="4574815"/>
            <a:ext cx="1294659" cy="240824"/>
          </a:xfrm>
          <a:prstGeom prst="rect">
            <a:avLst/>
          </a:prstGeom>
        </p:spPr>
        <p:txBody>
          <a:bodyPr vert="horz" lIns="44586" tIns="22293" rIns="44586" bIns="22293" rtlCol="0" anchor="b"/>
          <a:lstStyle>
            <a:lvl1pPr algn="r">
              <a:defRPr sz="600"/>
            </a:lvl1pPr>
          </a:lstStyle>
          <a:p>
            <a:fld id="{CC6D3756-A51F-43F7-8F25-404DF126DB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958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294659" cy="240824"/>
          </a:xfrm>
          <a:prstGeom prst="rect">
            <a:avLst/>
          </a:prstGeom>
        </p:spPr>
        <p:txBody>
          <a:bodyPr vert="horz" lIns="44586" tIns="22293" rIns="44586" bIns="22293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692325" y="0"/>
            <a:ext cx="1294659" cy="240824"/>
          </a:xfrm>
          <a:prstGeom prst="rect">
            <a:avLst/>
          </a:prstGeom>
        </p:spPr>
        <p:txBody>
          <a:bodyPr vert="horz" lIns="44586" tIns="22293" rIns="44586" bIns="22293" rtlCol="0"/>
          <a:lstStyle>
            <a:lvl1pPr algn="r">
              <a:defRPr sz="600"/>
            </a:lvl1pPr>
          </a:lstStyle>
          <a:p>
            <a:fld id="{C1731C59-0754-4EBB-8C0D-03133B9C7CBB}" type="datetimeFigureOut">
              <a:rPr lang="ru-RU" smtClean="0"/>
              <a:pPr/>
              <a:t>17.10.2018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109538" y="361950"/>
            <a:ext cx="3206751" cy="1804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4586" tIns="22293" rIns="44586" bIns="2229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98768" y="2287826"/>
            <a:ext cx="2390140" cy="2167414"/>
          </a:xfrm>
          <a:prstGeom prst="rect">
            <a:avLst/>
          </a:prstGeom>
        </p:spPr>
        <p:txBody>
          <a:bodyPr vert="horz" lIns="44586" tIns="22293" rIns="44586" bIns="2229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574815"/>
            <a:ext cx="1294659" cy="240824"/>
          </a:xfrm>
          <a:prstGeom prst="rect">
            <a:avLst/>
          </a:prstGeom>
        </p:spPr>
        <p:txBody>
          <a:bodyPr vert="horz" lIns="44586" tIns="22293" rIns="44586" bIns="22293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692325" y="4574815"/>
            <a:ext cx="1294659" cy="240824"/>
          </a:xfrm>
          <a:prstGeom prst="rect">
            <a:avLst/>
          </a:prstGeom>
        </p:spPr>
        <p:txBody>
          <a:bodyPr vert="horz" lIns="44586" tIns="22293" rIns="44586" bIns="22293" rtlCol="0" anchor="b"/>
          <a:lstStyle>
            <a:lvl1pPr algn="r">
              <a:defRPr sz="600"/>
            </a:lvl1pPr>
          </a:lstStyle>
          <a:p>
            <a:fld id="{634B4F67-CD42-49DE-B782-18E3BCF353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4218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одним скругленным углом 13"/>
          <p:cNvSpPr/>
          <p:nvPr userDrawn="1"/>
        </p:nvSpPr>
        <p:spPr>
          <a:xfrm>
            <a:off x="392394" y="365125"/>
            <a:ext cx="11407211" cy="6206591"/>
          </a:xfrm>
          <a:prstGeom prst="round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028" name="Picture 4" descr="http://nwlife.ru/wp-content/gallery/detskij-art/%D0%B4%D0%B5%D1%82%D1%81%D0%BA%D0%B8%D0%B9-%D0%90%D1%80%D1%82_3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236" y="357881"/>
            <a:ext cx="2373579" cy="21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fera.fm/content/9dd5ba22208ac59fde245b35bc8192bc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6" y="4480622"/>
            <a:ext cx="2386855" cy="209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89" y="4480622"/>
            <a:ext cx="1982314" cy="20851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E957-91EA-4C49-A716-2CFC80388114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9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112" y="91156"/>
            <a:ext cx="970542" cy="1020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CF61-C187-4E57-9465-CA819AD13622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5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4179-D10B-4285-9CC1-90228C8AC757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48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B5C2C-6680-419C-8268-DA663A8CEDD2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4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одним скругленным углом 13"/>
          <p:cNvSpPr/>
          <p:nvPr userDrawn="1"/>
        </p:nvSpPr>
        <p:spPr>
          <a:xfrm>
            <a:off x="392394" y="365125"/>
            <a:ext cx="11407211" cy="6206591"/>
          </a:xfrm>
          <a:prstGeom prst="round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028" name="Picture 4" descr="http://nwlife.ru/wp-content/gallery/detskij-art/%D0%B4%D0%B5%D1%82%D1%81%D0%BA%D0%B8%D0%B9-%D0%90%D1%80%D1%82_3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236" y="357881"/>
            <a:ext cx="2373579" cy="21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fera.fm/content/9dd5ba22208ac59fde245b35bc8192bc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6" y="4480622"/>
            <a:ext cx="2386855" cy="209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89" y="4480622"/>
            <a:ext cx="1982314" cy="20851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E957-91EA-4C49-A716-2CFC80388114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9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ytmdou5.edumsko.ru/uploads/2000/1121/section/258376/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626" y="182671"/>
            <a:ext cx="837670" cy="80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6" y="5988277"/>
            <a:ext cx="582356" cy="5738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0A6B1-37DD-4FA9-91FE-1AE4EF286492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4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 userDrawn="1"/>
        </p:nvSpPr>
        <p:spPr>
          <a:xfrm>
            <a:off x="392394" y="365125"/>
            <a:ext cx="11407211" cy="6206591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4" descr="http://nwlife.ru/wp-content/gallery/detskij-art/%D0%B4%D0%B5%D1%82%D1%81%D0%BA%D0%B8%D0%B9-%D0%90%D1%80%D1%82_3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89" y="365125"/>
            <a:ext cx="1089816" cy="98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DE3B-CE57-458A-A51B-41E0EECCA5E8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93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nwlife.ru/wp-content/gallery/detskij-art/%D0%B4%D0%B5%D1%82%D1%81%D0%BA%D0%B8%D0%B9-%D0%90%D1%80%D1%82_3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236" y="357881"/>
            <a:ext cx="2373579" cy="21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3" y="490611"/>
            <a:ext cx="2266742" cy="23842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BB1E-AEAB-46C7-AF86-86D05E99FD95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392394" y="365125"/>
            <a:ext cx="11407211" cy="62065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6" y="5997865"/>
            <a:ext cx="582356" cy="573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26" y="369953"/>
            <a:ext cx="1085312" cy="11415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C5E79-A845-459F-9125-5E2E50414769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8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67861-03AB-4DD2-8C1E-67388B4782E9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FB21-AAEF-42F0-A4DD-76DAD96519F5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61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ytmdou5.edumsko.ru/uploads/2000/1121/section/258376/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626" y="182671"/>
            <a:ext cx="837670" cy="80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6" y="5988277"/>
            <a:ext cx="582356" cy="5738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0A6B1-37DD-4FA9-91FE-1AE4EF286492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4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BE50-8A0D-4E44-8B4E-753DBF964915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1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1" y="5638800"/>
            <a:ext cx="954572" cy="940632"/>
          </a:xfrm>
          <a:prstGeom prst="rect">
            <a:avLst/>
          </a:prstGeom>
        </p:spPr>
      </p:pic>
      <p:pic>
        <p:nvPicPr>
          <p:cNvPr id="9" name="Picture 2" descr="https://lytmdou5.edumsko.ru/uploads/2000/1121/section/258376/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626" y="182671"/>
            <a:ext cx="837670" cy="80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CD09-1F8B-40F8-AF94-BA02086B1501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112" y="91156"/>
            <a:ext cx="970542" cy="10208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CF61-C187-4E57-9465-CA819AD13622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5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4179-D10B-4285-9CC1-90228C8AC757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48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B5C2C-6680-419C-8268-DA663A8CEDD2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4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 userDrawn="1"/>
        </p:nvSpPr>
        <p:spPr>
          <a:xfrm>
            <a:off x="392394" y="365125"/>
            <a:ext cx="11407211" cy="6206591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4" descr="http://nwlife.ru/wp-content/gallery/detskij-art/%D0%B4%D0%B5%D1%82%D1%81%D0%BA%D0%B8%D0%B9-%D0%90%D1%80%D1%82_3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789" y="365125"/>
            <a:ext cx="1089816" cy="98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2DE3B-CE57-458A-A51B-41E0EECCA5E8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93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nwlife.ru/wp-content/gallery/detskij-art/%D0%B4%D0%B5%D1%82%D1%81%D0%BA%D0%B8%D0%B9-%D0%90%D1%80%D1%82_3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236" y="357881"/>
            <a:ext cx="2373579" cy="21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3" y="490611"/>
            <a:ext cx="2266742" cy="23842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5BB1E-AEAB-46C7-AF86-86D05E99FD95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392394" y="365125"/>
            <a:ext cx="11407211" cy="62065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6" y="5997865"/>
            <a:ext cx="582356" cy="573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26" y="369953"/>
            <a:ext cx="1085312" cy="11415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C5E79-A845-459F-9125-5E2E50414769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8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67861-03AB-4DD2-8C1E-67388B4782E9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FB21-AAEF-42F0-A4DD-76DAD96519F5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61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5BE50-8A0D-4E44-8B4E-753DBF964915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1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1" y="5638800"/>
            <a:ext cx="954572" cy="940632"/>
          </a:xfrm>
          <a:prstGeom prst="rect">
            <a:avLst/>
          </a:prstGeom>
        </p:spPr>
      </p:pic>
      <p:pic>
        <p:nvPicPr>
          <p:cNvPr id="9" name="Picture 2" descr="https://lytmdou5.edumsko.ru/uploads/2000/1121/section/258376/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626" y="182671"/>
            <a:ext cx="837670" cy="80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CD09-1F8B-40F8-AF94-BA02086B1501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углом 8"/>
          <p:cNvSpPr/>
          <p:nvPr userDrawn="1"/>
        </p:nvSpPr>
        <p:spPr>
          <a:xfrm>
            <a:off x="392394" y="365125"/>
            <a:ext cx="11407211" cy="6206591"/>
          </a:xfrm>
          <a:prstGeom prst="snip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1252319" y="6611779"/>
            <a:ext cx="9396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ickham Script Two" panose="03000207080000090004" pitchFamily="66" charset="0"/>
              </a:rPr>
              <a:t>В. Полшкова</a:t>
            </a:r>
            <a:endParaRPr lang="ru-RU" sz="1000" b="0" dirty="0">
              <a:solidFill>
                <a:schemeClr val="tx1">
                  <a:lumMod val="50000"/>
                  <a:lumOff val="50000"/>
                </a:schemeClr>
              </a:solidFill>
              <a:latin typeface="ChinaCyr" panose="04030505020802020C04" pitchFamily="82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4803F-2688-4DCA-B4C1-B3F0F38E2D3C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5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углом 8"/>
          <p:cNvSpPr/>
          <p:nvPr userDrawn="1"/>
        </p:nvSpPr>
        <p:spPr>
          <a:xfrm>
            <a:off x="392394" y="365125"/>
            <a:ext cx="11407211" cy="6206591"/>
          </a:xfrm>
          <a:prstGeom prst="snip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1252319" y="6611779"/>
            <a:ext cx="9396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ickham Script Two" panose="03000207080000090004" pitchFamily="66" charset="0"/>
              </a:rPr>
              <a:t>В. Полшкова</a:t>
            </a:r>
            <a:endParaRPr lang="ru-RU" sz="1000" b="0" dirty="0">
              <a:solidFill>
                <a:schemeClr val="tx1">
                  <a:lumMod val="50000"/>
                  <a:lumOff val="50000"/>
                </a:schemeClr>
              </a:solidFill>
              <a:latin typeface="ChinaCyr" panose="04030505020802020C04" pitchFamily="82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4803F-2688-4DCA-B4C1-B3F0F38E2D3C}" type="datetime1">
              <a:rPr lang="ru-RU" smtClean="0"/>
              <a:pPr/>
              <a:t>17.10.2018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1F8C3-87A9-4385-A7F7-F005887D0B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5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847363"/>
          </a:xfrm>
        </p:spPr>
        <p:txBody>
          <a:bodyPr>
            <a:normAutofit/>
          </a:bodyPr>
          <a:lstStyle/>
          <a:p>
            <a:r>
              <a:rPr lang="ru-RU" b="1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«Город Старый Оскол – территория детства» </a:t>
            </a:r>
            <a:br>
              <a:rPr lang="ru-RU" b="1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выполнение </a:t>
            </a:r>
            <a:r>
              <a:rPr lang="ru-RU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конкурсного задания</a:t>
            </a:r>
            <a:br>
              <a:rPr lang="ru-RU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«Дети верят в чудеса»</a:t>
            </a:r>
            <a:endParaRPr lang="ru-RU" sz="27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45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8582" y="1123608"/>
            <a:ext cx="9630311" cy="153191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000" b="1" i="1" dirty="0" smtClean="0">
                <a:latin typeface="+mn-lt"/>
              </a:rPr>
              <a:t>Подготовка кандидатов в замещающие родители </a:t>
            </a:r>
            <a:br>
              <a:rPr lang="ru-RU" sz="2000" b="1" i="1" dirty="0" smtClean="0">
                <a:latin typeface="+mn-lt"/>
              </a:rPr>
            </a:br>
            <a:r>
              <a:rPr lang="ru-RU" sz="2000" b="1" i="1" dirty="0" smtClean="0">
                <a:latin typeface="+mn-lt"/>
              </a:rPr>
              <a:t>по программе подготовки лиц, желающих принять на воспитание </a:t>
            </a:r>
            <a:br>
              <a:rPr lang="ru-RU" sz="2000" b="1" i="1" dirty="0" smtClean="0">
                <a:latin typeface="+mn-lt"/>
              </a:rPr>
            </a:br>
            <a:r>
              <a:rPr lang="ru-RU" sz="2000" b="1" i="1" dirty="0" smtClean="0">
                <a:latin typeface="+mn-lt"/>
              </a:rPr>
              <a:t>в свою семью ребенка, оставшегося без попечения родителей</a:t>
            </a:r>
            <a:r>
              <a:rPr lang="ru-RU" sz="2000" b="1" dirty="0" smtClean="0">
                <a:latin typeface="+mn-lt"/>
              </a:rPr>
              <a:t/>
            </a:r>
            <a:br>
              <a:rPr lang="ru-RU" sz="2000" b="1" dirty="0" smtClean="0">
                <a:latin typeface="+mn-lt"/>
              </a:rPr>
            </a:br>
            <a:endParaRPr lang="ru-RU" sz="2000" b="1" dirty="0"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25293" y="2390730"/>
            <a:ext cx="11322996" cy="3491345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  Комплексном центре социального обслуживания, для граждан желающих принять в свою семью ребенка, оставшегося без попечения родителей, ведутся занятия по программе  Школа замещающих родителей. 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утверждена постановлением Правительства Белгородской области в 12-м году, включает 66 академических часов.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Программа Школы замещающих родителей охватывает темы, которые наиболее  интересны и значимы для кандидатов, разбираются ситуации, с которыми чаще всего приходится им сталкиваться. 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     В процессе обучения граждане получают методическую помощь по вопросам  воспитания, адаптации ребенка в новой семье, обеспечения потребностей развития, возрастных особенностях детей, по вопросам законодательства РФ об устройстве детей-сирот и детей, оставшихся без попечения родителей. 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Кандидаты имеют возможность получить психологическую поддержку и рекомендации специалистов  по интересующим вопросам.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Пройдя обучение, кандидаты в замещающие родители могут реально оценить свои мотивы и уровень психологической готовности для принятия ребенка в семью выбрать форму семейного устройства, с учётом особенностей, как ребёнка, так и семьи.</a:t>
            </a:r>
          </a:p>
          <a:p>
            <a:pPr algn="just">
              <a:spcBef>
                <a:spcPts val="0"/>
              </a:spcBef>
              <a:defRPr/>
            </a:pP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На занятия приглашаются замещающие родители, имеющие опыт воспитания приемных детей, которым они с радостью делятся с кандидатами.</a:t>
            </a:r>
          </a:p>
          <a:p>
            <a:pPr>
              <a:spcBef>
                <a:spcPts val="0"/>
              </a:spcBef>
            </a:pPr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823" y="151370"/>
            <a:ext cx="10515600" cy="786781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i="1" dirty="0" smtClean="0">
                <a:latin typeface="AGReverance"/>
                <a:cs typeface="Arial" pitchFamily="34" charset="0"/>
              </a:rPr>
              <a:t>Школа замещающих родителей</a:t>
            </a:r>
            <a:endParaRPr lang="ru-RU" sz="2400" b="1" i="1" dirty="0">
              <a:latin typeface="AGReverance"/>
              <a:cs typeface="Arial" pitchFamily="34" charset="0"/>
            </a:endParaRPr>
          </a:p>
        </p:txBody>
      </p:sp>
      <p:pic>
        <p:nvPicPr>
          <p:cNvPr id="3" name="Picture 4" descr="C:\Users\Пользователь\Desktop\Семинар 28.03.2017\соцзащита\DSC03580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99420" y="606941"/>
            <a:ext cx="5709494" cy="32639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511567" y="2881622"/>
            <a:ext cx="228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Психодиагностика </a:t>
            </a:r>
          </a:p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кандидата </a:t>
            </a:r>
          </a:p>
        </p:txBody>
      </p:sp>
      <p:pic>
        <p:nvPicPr>
          <p:cNvPr id="5" name="Picture 3" descr="C:\Users\Пользователь\Desktop\Семинар 28.03.2017\текст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818909" y="605643"/>
            <a:ext cx="5902035" cy="30757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3" descr="C:\Users\Пользователь\Desktop\Семинар 28.03.2017\соцзащита\выборы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44385" y="3526971"/>
            <a:ext cx="5807033" cy="333102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4" descr="C:\Users\Пользователь\Desktop\Клуб\IMG_20170620_193025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804806" y="3396343"/>
            <a:ext cx="5975515" cy="34616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8"/>
          <p:cNvSpPr>
            <a:spLocks noChangeArrowheads="1"/>
          </p:cNvSpPr>
          <p:nvPr/>
        </p:nvSpPr>
        <p:spPr bwMode="auto">
          <a:xfrm>
            <a:off x="522513" y="6215063"/>
            <a:ext cx="340654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Психологическое консультирование</a:t>
            </a:r>
          </a:p>
          <a:p>
            <a:pPr>
              <a:defRPr/>
            </a:pPr>
            <a:endParaRPr lang="ru-RU" alt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6305798" y="6036377"/>
            <a:ext cx="4143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Семинар  по программе  </a:t>
            </a:r>
          </a:p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Школы замещающих родителей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4755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Социальное сопровождение замещающих семей</a:t>
            </a:r>
            <a:r>
              <a:rPr lang="ru-RU" sz="2200" dirty="0" smtClean="0">
                <a:solidFill>
                  <a:srgbClr val="C00000"/>
                </a:solidFill>
              </a:rPr>
              <a:t/>
            </a:r>
            <a:br>
              <a:rPr lang="ru-RU" sz="2200" dirty="0" smtClean="0">
                <a:solidFill>
                  <a:srgbClr val="C00000"/>
                </a:solidFill>
              </a:rPr>
            </a:br>
            <a:r>
              <a:rPr lang="ru-RU" sz="2200" dirty="0" smtClean="0">
                <a:solidFill>
                  <a:srgbClr val="3333CC"/>
                </a:solidFill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3333CC"/>
                </a:solidFill>
                <a:cs typeface="Times New Roman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Сопровождение замещающих семей ведется с целью оказания своевременной помощи, сохранения и укрепления социального и психологического здоровья семьи, а так же предотвращения жестокого обращения с детьми. </a:t>
            </a:r>
            <a:b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Социально - психологическое сопровождение замещающих семей позволяет проводить анализ семейных взаимоотношений и условий семейного воспитания, определять уровень психологического комфорта членов замещающей семьи, а также, позволяет выявлять факторы, способствующие возникновению девиаций, правонарушений, вовлечению членов замещающих семей в употребление наркотических средств и  других психоактивных веществ.</a:t>
            </a:r>
            <a:b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Социальное сопровождение замещающих семей осуществляется путем плановых, (ежеквартально) и внеплановых посещений семьи по месту жительства и  предоставления  консультативной и психологической помощи членам семьи. Особое внимание уделяется адаптационному периоду, когда члены вновь возникшей замещающей семьи, особо нуждаются в поддержке специалистов.</a:t>
            </a:r>
            <a:b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7405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Приемные семьи Старооскольского городского округа</a:t>
            </a:r>
            <a:endParaRPr lang="ru-RU" sz="2400" b="1" i="1" dirty="0"/>
          </a:p>
        </p:txBody>
      </p:sp>
      <p:pic>
        <p:nvPicPr>
          <p:cNvPr id="3" name="Picture 5" descr="C:\Users\Пользователь\Desktop\пашкова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31411" y="904763"/>
            <a:ext cx="3884873" cy="30911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7" descr="F:\Фотки в отчет\Клюк 1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7799604" y="823114"/>
            <a:ext cx="4085617" cy="32865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" name="Picture 4" descr="C:\Users\Пользователь\Desktop\20180422_184352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873507" y="3818774"/>
            <a:ext cx="4129708" cy="29749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3" descr="F:\Фотки в отчет\P1010700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556442" y="3971884"/>
            <a:ext cx="4811781" cy="285533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5" descr="C:\Users\Пользователь\Desktop\20180423_184756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4406531" y="1220419"/>
            <a:ext cx="3122677" cy="322656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62222" y="3340569"/>
            <a:ext cx="185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Семья</a:t>
            </a:r>
          </a:p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Пашковой</a:t>
            </a:r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1035379" y="6052375"/>
            <a:ext cx="1714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Семья </a:t>
            </a:r>
            <a:r>
              <a:rPr lang="ru-RU" altLang="ru-RU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Секретовой</a:t>
            </a:r>
            <a:endParaRPr lang="ru-RU" altLang="ru-RU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4406531" y="3495718"/>
            <a:ext cx="25701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Семья</a:t>
            </a:r>
          </a:p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altLang="ru-RU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Жариковой</a:t>
            </a:r>
            <a:endParaRPr lang="ru-RU" altLang="ru-RU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Прямоугольник 8"/>
          <p:cNvSpPr>
            <a:spLocks noChangeArrowheads="1"/>
          </p:cNvSpPr>
          <p:nvPr/>
        </p:nvSpPr>
        <p:spPr bwMode="auto">
          <a:xfrm>
            <a:off x="9583387" y="3369995"/>
            <a:ext cx="237506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Семья </a:t>
            </a:r>
            <a:r>
              <a:rPr lang="ru-RU" altLang="ru-RU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Клюкиных</a:t>
            </a:r>
            <a:endParaRPr lang="ru-RU" altLang="ru-RU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9417132" y="4262315"/>
            <a:ext cx="24680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Семья </a:t>
            </a:r>
            <a:r>
              <a:rPr lang="ru-RU" altLang="ru-RU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Вяльцевых</a:t>
            </a:r>
            <a:endParaRPr lang="ru-RU" altLang="ru-RU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4272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cs typeface="Times New Roman" pitchFamily="18" charset="0"/>
              </a:rPr>
              <a:t>Сопровождение замещающих семей</a:t>
            </a:r>
            <a:endParaRPr lang="ru-RU" sz="2400" b="1" i="1" dirty="0"/>
          </a:p>
        </p:txBody>
      </p:sp>
      <p:pic>
        <p:nvPicPr>
          <p:cNvPr id="3" name="Picture 6" descr="C:\Users\Пользователь\Desktop\Семинар 28.03.2017\соцзащита\тарасова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88768" y="560994"/>
            <a:ext cx="4194517" cy="330644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7" descr="C:\Users\Пользователь\Desktop\Семинар 28.03.2017\соцзащит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1072" y="611756"/>
            <a:ext cx="5204298" cy="315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4"/>
          <a:srcRect t="9875"/>
          <a:stretch/>
        </p:blipFill>
        <p:spPr bwMode="auto">
          <a:xfrm>
            <a:off x="688768" y="3758274"/>
            <a:ext cx="5047012" cy="2873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C:\Users\Пользователь\Pictures\тарасовы ролик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1259" y="3738819"/>
            <a:ext cx="5174111" cy="2850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4213689" y="3418958"/>
            <a:ext cx="3714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Приемная семья Тарасовой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0504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2200" b="1" i="1" dirty="0" smtClean="0">
                <a:latin typeface="Arial" pitchFamily="34" charset="0"/>
                <a:cs typeface="Arial" pitchFamily="34" charset="0"/>
              </a:rPr>
              <a:t>«Клуб замещающих родителей»</a:t>
            </a:r>
            <a:r>
              <a:rPr lang="ru-RU" alt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Ежеквартально проводятся заседания Клуба замещающих родителей  по темам  особо острым для родителей, воспитывающим приемных детей.</a:t>
            </a:r>
            <a:b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В процессе  заседания обсуждаются вопросы адаптации и  воспитания детей в приемных семьях, вопросы возрастной психологии, основы создания безопасной среды  для детей в приемных семьях, вопросы формирование культуры здорового образа жизни среди членов замещающих семей.  Приемные родители делятся с кандидатами в замещающие родители опытом успешной адаптации ребенка в семье, формирования у детей адекватных способов взаимодействия с социумом, применением знаний об особенностях развития ребенка  и создания безопасной среды на практике.  </a:t>
            </a:r>
            <a:b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Пользователь\Desktop\Семинар 28.03.2017\соцзащита\IMG_20170427_191746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074306" y="2872401"/>
            <a:ext cx="6059221" cy="373072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657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i="1" dirty="0" smtClean="0">
                <a:cs typeface="Times New Roman" pitchFamily="18" charset="0"/>
              </a:rPr>
              <a:t>«Клуб замещающих родителей»</a:t>
            </a:r>
            <a:endParaRPr lang="ru-RU" sz="2400" i="1" dirty="0"/>
          </a:p>
        </p:txBody>
      </p:sp>
      <p:pic>
        <p:nvPicPr>
          <p:cNvPr id="3" name="Picture 6" descr="C:\Users\Пользователь\Desktop\Семинар 28.03.2017\соцзащита\людок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275922" y="843149"/>
            <a:ext cx="5366121" cy="307571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5" descr="C:\Users\Пользователь\Desktop\Семинар 28.03.2017\соцзащита\кс - копия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103917" y="890649"/>
            <a:ext cx="5243412" cy="28619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Прямоугольник 7"/>
          <p:cNvSpPr>
            <a:spLocks noChangeArrowheads="1"/>
          </p:cNvSpPr>
          <p:nvPr/>
        </p:nvSpPr>
        <p:spPr bwMode="auto">
          <a:xfrm>
            <a:off x="415636" y="2953987"/>
            <a:ext cx="42148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ctr" eaLnBrk="0" hangingPunct="0">
              <a:defRPr/>
            </a:pPr>
            <a:r>
              <a:rPr lang="ru-RU" alt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Знакомство приемного родителя с    информационными материалами о  профилактике правонарушений.</a:t>
            </a:r>
          </a:p>
        </p:txBody>
      </p:sp>
      <p:sp>
        <p:nvSpPr>
          <p:cNvPr id="8" name="Прямоугольник 8"/>
          <p:cNvSpPr>
            <a:spLocks noChangeArrowheads="1"/>
          </p:cNvSpPr>
          <p:nvPr/>
        </p:nvSpPr>
        <p:spPr bwMode="auto">
          <a:xfrm>
            <a:off x="7405688" y="2707244"/>
            <a:ext cx="47863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ctr" eaLnBrk="0" hangingPunct="0">
              <a:defRPr/>
            </a:pPr>
            <a:r>
              <a:rPr lang="ru-RU" alt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Просмотр обучающего видеоролика о правилах поведения в чрезвычайных ситуациях.</a:t>
            </a:r>
            <a:endParaRPr lang="ru-RU" altLang="ru-RU" sz="2400" dirty="0">
              <a:latin typeface="+mj-lt"/>
            </a:endParaRPr>
          </a:p>
        </p:txBody>
      </p: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5930612" y="5751183"/>
            <a:ext cx="58578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eaLnBrk="0" hangingPunct="0">
              <a:defRPr/>
            </a:pPr>
            <a:r>
              <a:rPr lang="ru-RU" altLang="ru-RU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Занятие  на тему:«Обеспечение безопасной среды для детей, воспитывающихся в замещающих семьях». </a:t>
            </a:r>
            <a:endParaRPr lang="ru-RU" altLang="ru-RU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45566"/>
          </a:xfrm>
        </p:spPr>
        <p:txBody>
          <a:bodyPr>
            <a:noAutofit/>
          </a:bodyPr>
          <a:lstStyle/>
          <a:p>
            <a:pPr algn="ctr"/>
            <a:r>
              <a:rPr lang="ru-RU" sz="2200" b="1" i="1" dirty="0" smtClean="0">
                <a:latin typeface="Arial" pitchFamily="34" charset="0"/>
                <a:cs typeface="Arial" pitchFamily="34" charset="0"/>
              </a:rPr>
              <a:t>Заседание Круглого стола в ГБУ «Старооскольский центр развития и социализации детей физкультурно-спортивной направленности «Старт».</a:t>
            </a:r>
            <a:br>
              <a:rPr lang="ru-RU" sz="2200" b="1" i="1" dirty="0" smtClean="0">
                <a:latin typeface="Arial" pitchFamily="34" charset="0"/>
                <a:cs typeface="Arial" pitchFamily="34" charset="0"/>
              </a:rPr>
            </a:br>
            <a:r>
              <a:rPr lang="ru-RU" sz="2200" b="1" i="1" dirty="0" smtClean="0">
                <a:latin typeface="Arial" pitchFamily="34" charset="0"/>
                <a:cs typeface="Arial" pitchFamily="34" charset="0"/>
              </a:rPr>
              <a:t> Решение вопросов организации совместной работы по защите прав и интересов детей-сирот и детей, оставшихся без попечения родителей, в части семейного устройства.</a:t>
            </a:r>
            <a:endParaRPr lang="ru-RU" sz="22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Пользователь\Desktop\Семинар 28.03.2017\фотографии\фото кругл стол декабрь 2017\IMG_20171214_161750[1]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675106" y="2373550"/>
            <a:ext cx="6552975" cy="42218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4410" y="365125"/>
            <a:ext cx="9892146" cy="5382531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Arial" pitchFamily="34" charset="0"/>
                <a:cs typeface="Arial" pitchFamily="34" charset="0"/>
              </a:rPr>
              <a:t>     С ГБУ «Старооскольский центр развития и социализации детей физкультурно-спортивной направленности «Старт», заключено соглашение, что послужило началом  совместной деятельности по вопросам устройства детей-сирот и детей, оставшихся без попечения родителей в семьи  граждан СГО. Специалисты ГБУ «Старооскольский центр развития и социализации детей физкультурно-спортивной направленности «Старт» уже приняли участие в двух семинарах, предусмотренных программой  Школы замещающих родителей, на тему: «Особенности ребенка оставшегося без попечения родителей» и Заседание Круглого стола в ГБУ «Старооскольский центр развития и социализации детей физкультурно-спортивной направленности «Старт», где решались вопросы организации совместной работы по защите прав и интересов детей-сирот и детей, оставшихся без попечения родителей, в части семейного устройства.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265" y="365125"/>
            <a:ext cx="10996551" cy="620193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400" b="1" i="1" dirty="0" smtClean="0">
                <a:cs typeface="Times New Roman" pitchFamily="18" charset="0"/>
              </a:rPr>
              <a:t>Просветительская работа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3333CC"/>
                </a:solidFill>
              </a:rPr>
              <a:t> </a:t>
            </a:r>
            <a:r>
              <a:rPr lang="ru-RU" sz="18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Сотрудниками МБУ «КЦСОН» проводится индивидуально-профилактическая и  разъяснительная работа в рамках социально - психологического и правового сопровождения семей, с целью:</a:t>
            </a:r>
            <a:br>
              <a:rPr lang="ru-RU" sz="18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- формирования у  замещающих родителей и их несовершеннолетних воспитанников глубокого понимания опасности и вреда наркотиков, алкоголя, никотина и других психоактивных веществ для физического состояния организма и психики, духовного мира и личностных качеств человека, а также для общества в целом;</a:t>
            </a:r>
            <a:br>
              <a:rPr lang="ru-RU" sz="18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- развитие у несовершеннолетних, воспитывающихся в замещающих семьях, полезных привычек использования свободного времени, стремления к творчеству и духовному развитию.</a:t>
            </a:r>
            <a:br>
              <a:rPr lang="ru-RU" sz="18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За 2018 год мероприятия по индивидуальной профилактике проведены  в 150 замещающих семьях. </a:t>
            </a:r>
            <a:br>
              <a:rPr lang="ru-RU" sz="18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В рамках данного направления, специалистами проводятся информационно – просветительские мероприятия с членами замещающих семей, включающие проведение лекций по предупреждению вовлечения несовершеннолетних в употребление наркотических средств, алкогольной и табачной продукции, правонарушений несовершеннолетних. </a:t>
            </a:r>
            <a:br>
              <a:rPr lang="ru-RU" sz="18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В 2018 году проведено 20 мероприятий антинаркотической направленности  в замещающих семьях: «Твои права: Ты и семья», «Нет зависимости», «Профилактика вредных привычек и употребления ПАВ», «Уголовная ответственность несовершеннолетних», «Личность и наркотики», «Плюсы здорового образа жизни», «Сделай выбор», «От вредной привычки к болезни один шаг», «Мифы о наркотиках», «Мы за здоровый образ жизни», «ЗОЖ – альтернатива вредным привычкам», «Мы против наркотиков!», «Счастливое будущее», «Мы выбираем жизнь», «Конструктивные взаимоотношения в семье», «Папа, мама, я – дружная семья», «Что представляет собой наркотик», «Наркотики - путь в никуда», «Верить! Творить! Жить», «Умей сказать – нет!».</a:t>
            </a:r>
            <a:br>
              <a:rPr lang="ru-RU" sz="18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Выпущены буклеты по предупреждению правонарушений несовершеннолетних и вовлечения их в употребление наркотических и психоактивных веществ, алкогольной и табачной продукции.  Распространено 219 штук.</a:t>
            </a:r>
            <a:br>
              <a:rPr lang="ru-RU" sz="18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Социально-психологическое сопровождение замещающих семей, анализ условий семейного воспитания и социальной ситуации развития ребенка в целом, позволяет выявить факторы, которые могут способствовать вовлечению членов замещающих семей в употребление наркотических средств и психотропных веществ.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978194" y="967562"/>
          <a:ext cx="10675089" cy="5582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216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5022"/>
          </a:xfrm>
        </p:spPr>
        <p:txBody>
          <a:bodyPr>
            <a:normAutofit/>
          </a:bodyPr>
          <a:lstStyle/>
          <a:p>
            <a:pPr algn="ctr"/>
            <a:r>
              <a:rPr lang="ru-RU" altLang="ru-RU" sz="2200" b="1" i="1" dirty="0" smtClean="0">
                <a:cs typeface="Times New Roman" pitchFamily="18" charset="0"/>
              </a:rPr>
              <a:t>Просветительская работа</a:t>
            </a:r>
            <a:endParaRPr lang="ru-RU" sz="2200" b="1" i="1" dirty="0"/>
          </a:p>
        </p:txBody>
      </p:sp>
      <p:pic>
        <p:nvPicPr>
          <p:cNvPr id="3" name="Picture 2" descr="http://s017.radikal.ru/i403/1111/d3/a0ed026925f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316816">
            <a:off x="685563" y="1305143"/>
            <a:ext cx="5052258" cy="368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T:\19 каб\фото плакаты\SAM_1441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239993">
            <a:off x="6944524" y="924269"/>
            <a:ext cx="3743179" cy="360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9" descr="C:\Users\Пользователь\Desktop\соц сиротство\1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905026">
            <a:off x="1500489" y="4540881"/>
            <a:ext cx="2687638" cy="178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T:\19 каб\фото плакаты\SAM_14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7284" y="3111335"/>
            <a:ext cx="3341048" cy="3508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T:\19 каб\фото плакаты\SAM_143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464646">
            <a:off x="7670561" y="3869517"/>
            <a:ext cx="3464646" cy="236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224452" cy="1201783"/>
          </a:xfrm>
        </p:spPr>
        <p:txBody>
          <a:bodyPr>
            <a:noAutofit/>
          </a:bodyPr>
          <a:lstStyle/>
          <a:p>
            <a:pPr algn="ctr"/>
            <a:r>
              <a:rPr lang="ru-RU" sz="1600" b="1" i="1" dirty="0" smtClean="0"/>
              <a:t>Мероприятие «Семейные ценности», посвященное Дню семьи для детей, воспитывающихся в замещающих семьях </a:t>
            </a:r>
            <a:r>
              <a:rPr lang="ru-RU" sz="1600" dirty="0" smtClean="0">
                <a:solidFill>
                  <a:srgbClr val="3333CC"/>
                </a:solidFill>
              </a:rPr>
              <a:t/>
            </a:r>
            <a:br>
              <a:rPr lang="ru-RU" sz="1600" dirty="0" smtClean="0">
                <a:solidFill>
                  <a:srgbClr val="3333CC"/>
                </a:solidFill>
              </a:rPr>
            </a:br>
            <a:r>
              <a:rPr lang="ru-RU" sz="1600" dirty="0" smtClean="0">
                <a:solidFill>
                  <a:srgbClr val="3333CC"/>
                </a:solidFill>
              </a:rPr>
              <a:t/>
            </a:r>
            <a:br>
              <a:rPr lang="ru-RU" sz="1600" dirty="0" smtClean="0">
                <a:solidFill>
                  <a:srgbClr val="3333CC"/>
                </a:solidFill>
              </a:rPr>
            </a:b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75-летию годовщины Курской битвы посвящается… </a:t>
            </a:r>
            <a:br>
              <a:rPr lang="ru-RU" sz="1600" b="1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183187" y="1345473"/>
            <a:ext cx="6573383" cy="5251269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600" i="1" dirty="0" smtClean="0"/>
              <a:t>            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Георгиевская ленточка является одним из наиболее узнаваемых символов российской действительности последних лет. Эта лента является одним из главных атрибутов Дня Победы в Великой Отечественной войне (ВОВ) – одного из наиболее уважаемых праздников в нашей стране. </a:t>
            </a:r>
            <a:b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12 июля 2018 г. в стенах МБУ «КЦСОН» специалистами было проведено мероприятие, посвященное 75-летию годовщины Курской битвы и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Прохоровского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танкового сражения с проведением мастер-класса по изготовлению броши из Георгиевской ленты.</a:t>
            </a:r>
          </a:p>
          <a:p>
            <a:pPr algn="just">
              <a:buNone/>
            </a:pP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 начале мероприятия дети посмотрели небольшой фильм, посвященный одному из крупнейших и переломных сражений на Курской дуге, закончившийся минутой молчания…С огромным восторгом ребята приступили непосредственно к самому изготовлению броши. Под присмотром родителей дети учились работать с клеевыми пистолетами, лентами, стразами. Результатом стала изготовленная своими руками сложная брошь из Георгиевской ленты. Ребята с восторгом смотрели на свою работу!</a:t>
            </a:r>
            <a:b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свой труд дети получили подарки. Ребята гордо уходили с улыбками на лице и со своими брошами на груди!</a:t>
            </a:r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1\Downloads\20180712_154510 (1).jpg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0482413">
            <a:off x="231806" y="1345981"/>
            <a:ext cx="3442060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\Downloads\20180712_150302.jp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962974">
            <a:off x="2031398" y="2538560"/>
            <a:ext cx="3409114" cy="2351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1\Downloads\20180712_154958.jpg"/>
          <p:cNvPicPr/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20549958">
            <a:off x="252422" y="4278742"/>
            <a:ext cx="3775166" cy="2259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420395" cy="9797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 err="1" smtClean="0">
                <a:latin typeface="+mn-lt"/>
              </a:rPr>
              <a:t>Досуговые</a:t>
            </a:r>
            <a:r>
              <a:rPr lang="ru-RU" sz="2000" b="1" i="1" dirty="0" smtClean="0">
                <a:latin typeface="+mn-lt"/>
              </a:rPr>
              <a:t> мероприятия «Веселые каникулы!» для детей, воспитывающихся в замещающих семьях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800" b="1" i="1" dirty="0" err="1" smtClean="0">
                <a:latin typeface="Arial" pitchFamily="34" charset="0"/>
                <a:cs typeface="Arial" pitchFamily="34" charset="0"/>
              </a:rPr>
              <a:t>Зоотерапия</a:t>
            </a:r>
            <a:r>
              <a:rPr lang="ru-RU" sz="1800" b="1" i="1" dirty="0" smtClean="0">
                <a:latin typeface="Arial" pitchFamily="34" charset="0"/>
                <a:cs typeface="Arial" pitchFamily="34" charset="0"/>
              </a:rPr>
              <a:t> для детей».</a:t>
            </a:r>
            <a:endParaRPr lang="ru-RU" sz="1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5107021" y="1666693"/>
            <a:ext cx="6974731" cy="5191307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10000"/>
              </a:lnSpc>
              <a:buNone/>
            </a:pPr>
            <a:r>
              <a:rPr lang="ru-RU" dirty="0" smtClean="0"/>
              <a:t>          </a:t>
            </a:r>
            <a:r>
              <a:rPr lang="ru-RU" sz="6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августа 2018 года специалистами МБУ «КЦСОН» было организовано посещение контактного зоопарка «</a:t>
            </a:r>
            <a:r>
              <a:rPr lang="ru-RU" sz="6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Звероград</a:t>
            </a:r>
            <a:r>
              <a:rPr lang="ru-RU" sz="6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детьми, находящимися под опекой (попечительством) вместе с родителями.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6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Многие дети, живущие в городе, лишены контакта с растениями, животными и птицами и черпают знания о них лишь из книг или фильмов. Недостаток общения с животными можно компенсировать, посещая контактный зоопарк. Такой вид зоопарка дает возможность вступить в непосредственный контакт с животными - не только наблюдать, а еще и трогать, гладить и кормить, приобретённым в кассе кормом. Это прямое общение – без клеток, вольеров и границ. 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6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Посещение контактного зоопарка приносит большую пользу развитию детей, ведь одно дело — формирование представления о животном мире, основанное на картинках и рассказах, и совсем другое — впечатление от общения с представителями живой природы.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6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зоопарке было представлено множество разных животных таких, как козы и бараны, белки и еноты, ежи и морские свинки, еноты, </a:t>
            </a:r>
            <a:r>
              <a:rPr lang="ru-RU" sz="6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сурикаты</a:t>
            </a:r>
            <a:r>
              <a:rPr lang="ru-RU" sz="6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кролики, попугайчики и многие, многие другие… 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6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Прогулка по зоопарку позволила расширить кругозор детей, а </a:t>
            </a:r>
            <a:r>
              <a:rPr lang="ru-RU" sz="6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контактирование</a:t>
            </a:r>
            <a:r>
              <a:rPr lang="ru-RU" sz="6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животными подарило массу позитивных эмоций и впечатлений. 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6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ru-RU" sz="6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T:\19 каб\ЛИЧНОЕ ДЕЛО\Людмила\Все фото\Контактный зоопарк\1\IMG_20180810_1411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341" y="715987"/>
            <a:ext cx="2733675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T:\19 каб\ЛИЧНОЕ ДЕЛО\Людмила\Все фото\Контактный зоопарк\1\IMG_20180810_1408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9180" y="1409972"/>
            <a:ext cx="3234849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T:\19 каб\ЛИЧНОЕ ДЕЛО\Людмила\Все фото\Контактный зоопарк\1\IMG_20180810_1417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728" y="3714728"/>
            <a:ext cx="278890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250578" cy="8098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>
                <a:cs typeface="Times New Roman" pitchFamily="18" charset="0"/>
              </a:rPr>
              <a:t>Контактный зоопарк «</a:t>
            </a:r>
            <a:r>
              <a:rPr lang="ru-RU" sz="2700" b="1" i="1" dirty="0" err="1" smtClean="0">
                <a:cs typeface="Times New Roman" pitchFamily="18" charset="0"/>
              </a:rPr>
              <a:t>Звероград</a:t>
            </a:r>
            <a:r>
              <a:rPr lang="ru-RU" sz="2700" b="1" i="1" dirty="0" smtClean="0">
                <a:cs typeface="Times New Roman" pitchFamily="18" charset="0"/>
              </a:rPr>
              <a:t>».</a:t>
            </a:r>
            <a:r>
              <a:rPr lang="ru-RU" b="1" dirty="0" smtClean="0"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383" y="1110343"/>
            <a:ext cx="6309359" cy="4758645"/>
          </a:xfrm>
        </p:spPr>
        <p:txBody>
          <a:bodyPr>
            <a:normAutofit lnSpcReduction="10000"/>
          </a:bodyPr>
          <a:lstStyle/>
          <a:p>
            <a:pPr algn="just" eaLnBrk="0" hangingPunct="0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17 августа 2018 года специалистами МБУ «КЦСОН» было организовано посещение контактного зоопарка «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Звероград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детьми, находящимися под опекой (попечительством) вместе с родителями.</a:t>
            </a:r>
          </a:p>
          <a:p>
            <a:pPr algn="just" eaLnBrk="0" hangingPunct="0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Интерес детей к окружающему миру и живой природе необходимо не просто поддерживать, но и разогревать еще больше. Контактный зоопарк уникален тем, что позволяет городским детям окунуться в мир природы. Здесь можно не только увидеть интересных и непривычных для города животных, но и потрогать, ощутить тепло их и мягкость, покормить зверушек и подержать на руках.</a:t>
            </a:r>
          </a:p>
          <a:p>
            <a:pPr algn="just" eaLnBrk="0" hangingPunct="0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Прогулка по зоопарку расширяет кругозор, наблюдения за животными дарят ребенку массу позитивных эмоций и неизгладимых впечатлений. </a:t>
            </a:r>
          </a:p>
          <a:p>
            <a:pPr algn="just" eaLnBrk="0" hangingPunct="0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зоопарке дети встретились с хомяками, кроликами, павлином, ёжиками, экзотическими попугаями. Незабываемый восторг получили дети, прикоснувшись к козочкам и маленьким обезьянкам. </a:t>
            </a:r>
          </a:p>
          <a:p>
            <a:pPr algn="just" eaLnBrk="0" hangingPunct="0"/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Посещение контактного зоопарка принесло радость общения с животным миром нашей планеты от знакомых с детства до редких и экзотических.</a:t>
            </a:r>
          </a:p>
          <a:p>
            <a:endParaRPr lang="ru-RU" dirty="0"/>
          </a:p>
        </p:txBody>
      </p:sp>
      <p:pic>
        <p:nvPicPr>
          <p:cNvPr id="5" name="Рисунок 4" descr="T:\19 каб\ЛИЧНОЕ ДЕЛО\Людмила\Все фото\Контактный зоопарк\2\20180817_142833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23532" r="23532"/>
          <a:stretch>
            <a:fillRect/>
          </a:stretch>
        </p:blipFill>
        <p:spPr bwMode="auto">
          <a:xfrm>
            <a:off x="6675211" y="1110343"/>
            <a:ext cx="5290366" cy="5456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302829" cy="705394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cs typeface="Times New Roman" pitchFamily="18" charset="0"/>
              </a:rPr>
              <a:t>Карусель, карусель начинает рассказ…</a:t>
            </a:r>
            <a:endParaRPr lang="ru-RU" sz="2400" b="1" i="1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5183188" y="1201783"/>
            <a:ext cx="6730138" cy="5368834"/>
          </a:xfrm>
        </p:spPr>
        <p:txBody>
          <a:bodyPr>
            <a:normAutofit/>
          </a:bodyPr>
          <a:lstStyle/>
          <a:p>
            <a:pPr marL="0" indent="0" algn="just" eaLnBrk="0" hangingPunct="0">
              <a:lnSpc>
                <a:spcPct val="100000"/>
              </a:lnSpc>
              <a:buNone/>
            </a:pPr>
            <a:r>
              <a:rPr lang="ru-RU" sz="1600" i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июля 2018 года для детей, находящихся под опекой (попечительством) состоялось посещение Старооскольского парка аттракционов «Солнечный», организованное специалистами МБУ «КЦСОН».</a:t>
            </a:r>
          </a:p>
          <a:p>
            <a:pPr marL="0" indent="0" algn="just" eaLnBrk="0" hangingPunct="0">
              <a:lnSpc>
                <a:spcPct val="100000"/>
              </a:lnSpc>
              <a:buNone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Старый парк аттракционов  «Солнечный» - это парк, где время остановилось… С потертых, но «живых» каруселей доносится веселый, звонкий и радостный детский смех! Здесь, еще с советских времен карусели, на которых катались родители, а теперь - их дети.</a:t>
            </a:r>
          </a:p>
          <a:p>
            <a:pPr marL="0" indent="0" algn="just" eaLnBrk="0" hangingPunct="0">
              <a:lnSpc>
                <a:spcPct val="100000"/>
              </a:lnSpc>
              <a:buNone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этом замечательном парке карусели  для разных возрастов. Для самых маленьких -  «Паровозик»  и «Машинки», где детки катаются с взрослыми. А для детей постарше  - «Ромашка», «Орбита», плавающие по воде «Лебеди» и несколько батутов. </a:t>
            </a:r>
          </a:p>
          <a:p>
            <a:pPr marL="0" indent="0" algn="just" eaLnBrk="0" hangingPunct="0">
              <a:lnSpc>
                <a:spcPct val="100000"/>
              </a:lnSpc>
              <a:buNone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Карусели не только доставляют детям бурю положительных эмоций, но и эффективно развивают ребенка физически. Катание на каруселях помогает ребенку сформировать вестибулярный аппарат, укрепить мышцы, вырасти крепким и здоровым.</a:t>
            </a:r>
          </a:p>
          <a:p>
            <a:pPr marL="0" indent="0" algn="just" eaLnBrk="0" hangingPunct="0">
              <a:lnSpc>
                <a:spcPct val="100000"/>
              </a:lnSpc>
              <a:buNone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Дети, находящиеся под опекой (попечительством) получили массу положительных эмоций, пользу для здоровья, заряд бодрости и хорошего настроения!</a:t>
            </a:r>
            <a:endParaRPr lang="ru-RU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http://kcson-oskol.ru/uploads/image/novosti/20180712_120910(1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0707275">
            <a:off x="224256" y="1354708"/>
            <a:ext cx="3245710" cy="258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T:\19 каб\ЛИЧНОЕ ДЕЛО\Людмила\Все фото\Парк аттракционов\20180712_1207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94597">
            <a:off x="2076408" y="2582603"/>
            <a:ext cx="3295285" cy="2484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T:\19 каб\фото досуг\IMG_20170810_104210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 rot="20717628">
            <a:off x="478750" y="4105697"/>
            <a:ext cx="3587308" cy="230958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302829" cy="574766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Пора в боулинг! </a:t>
            </a:r>
            <a:endParaRPr lang="ru-RU" sz="2400" b="1" i="1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39633" y="1071154"/>
            <a:ext cx="6805749" cy="5303520"/>
          </a:xfrm>
        </p:spPr>
        <p:txBody>
          <a:bodyPr>
            <a:normAutofit/>
          </a:bodyPr>
          <a:lstStyle/>
          <a:p>
            <a:pPr algn="just" eaLnBrk="0" hangingPunct="0">
              <a:lnSpc>
                <a:spcPct val="100000"/>
              </a:lnSpc>
            </a:pPr>
            <a:r>
              <a:rPr lang="ru-RU" i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августа 2018 года специалистами МБУ «КЦСОН» было организованно посещение детьми, находящимися под опекой вместе с родителями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боулинг-клуба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№17» в ТРЦ «Боше».</a:t>
            </a:r>
          </a:p>
          <a:p>
            <a:pPr algn="just" eaLnBrk="0" hangingPunct="0">
              <a:lnSpc>
                <a:spcPct val="100000"/>
              </a:lnSpc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Детский боулинг - это прекрасная возможность для ребенка провести время активно и весело и с пользой для здоровья. Боулинг способствует физическому развитию, укрепляет мышцы и воспитывает спортивный дух, развивает терпение, сосредоточенность, трудолюбие, способствует развитию координации движений и концентрации внимания.</a:t>
            </a:r>
          </a:p>
          <a:p>
            <a:pPr algn="just" eaLnBrk="0" hangingPunct="0">
              <a:lnSpc>
                <a:spcPct val="100000"/>
              </a:lnSpc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 большим удовольствием ребята осматривали шары для боулинга, выстраивались в очередь и с нетерпением ждали своего броска. Для самых маленьких принесли облегчённые шары и поставили бортики, чтобы их шары не скатывались по сторонам. Замещающие родители расположились в комфортной обстановке зоны отдыха, которая располагала к общению и обмену опытом в воспитании детей. </a:t>
            </a:r>
          </a:p>
          <a:p>
            <a:pPr algn="just" eaLnBrk="0" hangingPunct="0">
              <a:lnSpc>
                <a:spcPct val="100000"/>
              </a:lnSpc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Подопечные получили заряд бодрости и с пользой для здоровья провели свободное время.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T:\19 каб\ЛИЧНОЕ ДЕЛО\Людмила\Все фото\боулинг\20180813_16000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4389" y="951935"/>
            <a:ext cx="4837611" cy="283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T:\19 каб\ЛИЧНОЕ ДЕЛО\Людмила\Все фото\боулинг\20180813_1524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1326" y="3731895"/>
            <a:ext cx="4850674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289766" cy="54864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Старооскольский зоопарк – островок живой природы.</a:t>
            </a:r>
            <a:endParaRPr lang="ru-RU" sz="2400" b="1" i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209312" y="992778"/>
            <a:ext cx="6795453" cy="5586730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 smtClean="0">
                <a:solidFill>
                  <a:srgbClr val="3333CC"/>
                </a:solidFill>
              </a:rPr>
              <a:t>      </a:t>
            </a:r>
            <a:r>
              <a:rPr lang="ru-RU" sz="1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мая 2018 года специалистами МБУ «КЦСОН» было организованно посещение Старооскольского зоопарка, детьми, находящимися под опекой (попечительством) вместе с родителями.</a:t>
            </a:r>
          </a:p>
          <a:p>
            <a:pPr algn="just">
              <a:buNone/>
            </a:pPr>
            <a:r>
              <a:rPr lang="ru-RU" sz="1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Самое лучшее время для похода в зоопарк – это весна. Погода стоит отличная: светит теплое солнышко, дует прохладный ветерок и щебечут птицы. Настроение у всех отличное! У входа в зоопарк нам предложили купить порцию лакомства для животных, которая состояла из свежих фруктов и овощей. На огромной территории располагаются вольеры для 90 видов животных со всего света.</a:t>
            </a:r>
          </a:p>
          <a:p>
            <a:pPr algn="just">
              <a:buNone/>
            </a:pPr>
            <a:r>
              <a:rPr lang="ru-RU" sz="1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Наш поход начался с осмотра вольеров с волками. Некоторые из них ходили по клетке и скалили свои острые клыки. Другие спали и никак на нас не реагировали. Далее расположились клетки с рысями, тиграми, леопардами. Эти хищники просто завораживают своим внешним видом и необычными чертами. Пройдя хищников, мы отправились смотреть птиц. Особой красотой выделялись фазаны, которые впечатлили  ребят своей грацией. </a:t>
            </a:r>
          </a:p>
          <a:p>
            <a:pPr algn="just">
              <a:buNone/>
            </a:pPr>
            <a:r>
              <a:rPr lang="ru-RU" sz="1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После долгой прогулки дети просто гуляли по газонам, спасались от жары в беседках, любовались резными фигурами из дерева и статуями динозавров.</a:t>
            </a:r>
          </a:p>
          <a:p>
            <a:pPr algn="just">
              <a:buNone/>
            </a:pPr>
            <a:r>
              <a:rPr lang="ru-RU" sz="1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Идя к выходу, ребята делились своими впечатлениями о замечательных животных. Прогулка по зоопарку позволила расширить кругозор детей, а наблюдения за животными подарили массу позитивных эмоций и неизгладимых впечатлений.</a:t>
            </a:r>
            <a:endParaRPr lang="ru-RU" sz="19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2" descr="T:\19 каб\ЛИЧНОЕ ДЕЛО\Людмила\Все фото\зоопарк\20180503_1546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079" y="958872"/>
            <a:ext cx="5210881" cy="3209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3" descr="T:\19 каб\ЛИЧНОЕ ДЕЛО\Людмила\Все фото\зоопарк\20180503_164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754" y="3700849"/>
            <a:ext cx="5238206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61258"/>
            <a:ext cx="10289766" cy="54864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Активный отдых с «</a:t>
            </a:r>
            <a:r>
              <a:rPr lang="ru-RU" sz="2400" b="1" i="1" dirty="0" err="1" smtClean="0"/>
              <a:t>УЛЕТом</a:t>
            </a:r>
            <a:r>
              <a:rPr lang="ru-RU" sz="2400" b="1" i="1" dirty="0" smtClean="0"/>
              <a:t>»</a:t>
            </a:r>
            <a:endParaRPr lang="ru-RU" sz="2400" b="1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1886" y="849086"/>
            <a:ext cx="6844937" cy="5486400"/>
          </a:xfrm>
        </p:spPr>
        <p:txBody>
          <a:bodyPr>
            <a:normAutofit/>
          </a:bodyPr>
          <a:lstStyle/>
          <a:p>
            <a:pPr marL="228600" indent="-228600" algn="just">
              <a:lnSpc>
                <a:spcPct val="80000"/>
              </a:lnSpc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17 апреля 2018 года специалистами МБУ «КЦСОН» было организованно посещение спортивного батутного комплекса «Улет», детьми, находящимися под опекой (попечительством) вместе с родителями.   </a:t>
            </a:r>
          </a:p>
          <a:p>
            <a:pPr marL="228600" indent="-228600" algn="just">
              <a:lnSpc>
                <a:spcPct val="80000"/>
              </a:lnSpc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Спортивно батутный комплекс «Улет» формирует у детей ловкость, координацию и пластичность. Эти качества жизненно важны как в игре, так и в обыденной повседневной жизни.</a:t>
            </a:r>
            <a:b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на батутах набирают популярность среди молодежи и наши дети не стали исключением. Занятия на упругом тренажере подарили ребятам новые захватывающие ощущения и огромный заряд позитива!</a:t>
            </a:r>
          </a:p>
          <a:p>
            <a:pPr marL="228600" indent="-228600" algn="just">
              <a:lnSpc>
                <a:spcPct val="80000"/>
              </a:lnSpc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Также дети побывали в подвесном веревочном парке и на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скалодроме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«Экстремальный мир» - зоне испытаний на силу и ловкость, храбрость и мужество. Несмотря на свою экстремальность, она совершенно безопасна, все аттракционы оборудованы автоматическими гидравлическими системами. </a:t>
            </a:r>
          </a:p>
          <a:p>
            <a:pPr marL="228600" indent="-228600" algn="just">
              <a:lnSpc>
                <a:spcPct val="80000"/>
              </a:lnSpc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Каждому ребенку обязательно нужно посетить этот замечательный батутный комплекс, который после себя оставляет только приятные впечатления. 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T:\19 каб\ЛИЧНОЕ ДЕЛО\Людмила\БОШЕ\20180417_1533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23798">
            <a:off x="7442334" y="465154"/>
            <a:ext cx="3090384" cy="280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T:\19 каб\ЛИЧНОЕ ДЕЛО\Людмила\БОШЕ\20180417_1619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04686">
            <a:off x="8821805" y="2531234"/>
            <a:ext cx="3171824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T:\19 каб\ЛИЧНОЕ ДЕЛО\Людмила\БОШЕ\20180417_1635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9074" y="3905250"/>
            <a:ext cx="2720727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9788" y="457201"/>
            <a:ext cx="10955972" cy="3396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/>
              <a:t>«</a:t>
            </a:r>
            <a:r>
              <a:rPr lang="ru-RU" sz="2400" b="1" i="1" dirty="0" err="1" smtClean="0"/>
              <a:t>ДИНОЗАВРиЯ</a:t>
            </a:r>
            <a:r>
              <a:rPr lang="ru-RU" sz="2400" b="1" i="1" dirty="0" smtClean="0"/>
              <a:t>» - территория радости!</a:t>
            </a:r>
            <a:endParaRPr lang="ru-RU" sz="2400" b="1" i="1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70264" y="875211"/>
            <a:ext cx="6805747" cy="5799909"/>
          </a:xfrm>
        </p:spPr>
        <p:txBody>
          <a:bodyPr>
            <a:normAutofit/>
          </a:bodyPr>
          <a:lstStyle/>
          <a:p>
            <a:pPr marL="228600" indent="-228600" algn="just">
              <a:lnSpc>
                <a:spcPct val="80000"/>
              </a:lnSpc>
            </a:pPr>
            <a:r>
              <a:rPr lang="ru-RU" i="1" dirty="0" smtClean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апреля 2018 года специалистами МБУ «КЦСОН» было организованно посещение развлекательного центра «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ДИНОЗАВРиЯ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детьми, находящихся под опекой (попечительством) вместе с родителями. «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ДИНОЗАВРиЯ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неповторимая атмосфера развлечения, отдыха и веселья в интерьере доисторических джунглей с водопадами, скалами и оживающими динозаврами. </a:t>
            </a:r>
          </a:p>
          <a:p>
            <a:pPr marL="228600" indent="-228600" algn="just">
              <a:lnSpc>
                <a:spcPct val="80000"/>
              </a:lnSpc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центре ребят встретили говорящие бронтозавры, тираннозавры, трицератопсы, стегозавры, рассказывающие об опасностях, которые подстерегали их на каждом шагу, как они боролись за существование, чем они питались, как ухаживали за своими детенышами.</a:t>
            </a:r>
          </a:p>
          <a:p>
            <a:pPr marL="228600" indent="-228600" algn="just">
              <a:lnSpc>
                <a:spcPct val="80000"/>
              </a:lnSpc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Там же детей ждал многоуровневый лабиринт с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пневмопушками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минизоопарк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живыми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сурикатами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обезьянками, игуанами и варанами (кстати, ровесниками динозавров!). Для  малышей оборудована большая песочница, детские батуты и организовано катание на настоящем паровозике.</a:t>
            </a:r>
            <a:b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Комфортная  обстановка зоны отдыха для родителей располагала к общению и обмену опытом в деле воспитания детей. Все это стало идеальным вариантом для семейного отдыха!</a:t>
            </a:r>
          </a:p>
          <a:p>
            <a:pPr marL="228600" indent="-228600" algn="just">
              <a:lnSpc>
                <a:spcPct val="80000"/>
              </a:lnSpc>
            </a:pP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Ребята покидали развлекательный центр с довольными лицами и желанием вернуться сюда снова.</a:t>
            </a:r>
          </a:p>
        </p:txBody>
      </p:sp>
      <p:pic>
        <p:nvPicPr>
          <p:cNvPr id="8" name="Рисунок 7" descr="T:\19 каб\ЛИЧНОЕ ДЕЛО\Людмила\IMG_20180410_163206.jpg"/>
          <p:cNvPicPr/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292914" y="659953"/>
            <a:ext cx="3311911" cy="292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T:\19 каб\ЛИЧНОЕ ДЕЛО\Людмила\IMG_20180410_1512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6825" y="2158698"/>
            <a:ext cx="3305175" cy="292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T:\19 каб\ЛИЧНОЕ ДЕЛО\Людмила\IMG_20180410_1621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0489" y="4336869"/>
            <a:ext cx="3695702" cy="252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9788" y="209007"/>
            <a:ext cx="10342018" cy="1632856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latin typeface="+mn-lt"/>
              </a:rPr>
              <a:t>Праздничное мероприятие «Маленькие дети на большой планете», посвященное Дню защиты детей для детей,  воспитывающихся в замещающих семьях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Искусство театра. </a:t>
            </a:r>
            <a:endParaRPr lang="ru-RU" sz="2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911633" y="1841863"/>
            <a:ext cx="7067007" cy="4794069"/>
          </a:xfrm>
        </p:spPr>
        <p:txBody>
          <a:bodyPr>
            <a:normAutofit fontScale="92500" lnSpcReduction="20000"/>
          </a:bodyPr>
          <a:lstStyle/>
          <a:p>
            <a:pPr marL="228600" indent="-228600" algn="just"/>
            <a:r>
              <a:rPr lang="ru-RU" i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июня 2018 года специалистами МБУ «КЦСОН» было организованно посещение детьми, находящимися под опекой Старооскольского театра для детей и молодежи имени Бориса </a:t>
            </a:r>
            <a:r>
              <a:rPr lang="ru-RU" sz="17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Равенских</a:t>
            </a:r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Международный день защиты детей свои двери распахнул обновленный театр для детей и молодежи. Прекрасное здание, просторные и светлые помещения оснащены красивой мебелью, в холле развешены фотографии актеров и репродукции картин. В зале сразу ощущалась торжественность момента, ожидание чего-то волшебного, сказочного, чудесного. </a:t>
            </a:r>
          </a:p>
          <a:p>
            <a:pPr marL="228600" indent="-228600" algn="just"/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Театр занимает особое место в воспитании ребенка. Это место, где создается атмосфера сказки. Попав туда, маленькие дети верят в происходящее, сопереживают героям. Театр любят и взрослые, и дети.</a:t>
            </a:r>
            <a:b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волнением юные зрители ожидали начала показа. Любимым персонажем, конечно, стала Мари – нежная девочка с отважным и любящим сердцем, сумевшая вернуть Щелкунчику настоящий облик. Две сестры – Луиза и Мари – в ожидании Рождества. Луиза надеется, что получит всевозможные подарки, а Мари ждет волшебства и чудес. И вот в доме появляется мастер на все руки, крестный </a:t>
            </a:r>
            <a:r>
              <a:rPr lang="ru-RU" sz="17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Дроссельмейер</a:t>
            </a:r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каждая из девочек получает, то о чем мечтала…</a:t>
            </a:r>
          </a:p>
          <a:p>
            <a:pPr marL="228600" indent="-228600" algn="just"/>
            <a:r>
              <a:rPr lang="ru-RU" sz="1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При просмотре театральной постановки дети постигали неизмеримую гамму чувств: радость, ненависть, сочувствие, сопереживание. Это позволило обогатить внутренний мир подопечных и расширить их кругозор. Посещение театра оставило неизгладимое впечатление, как у детей, так и у взрослых.</a:t>
            </a:r>
            <a:endParaRPr lang="ru-RU" sz="17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T:\19 каб\ЛИЧНОЕ ДЕЛО\Людмила\Все фото\Фото из театра\20180601_1240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08939">
            <a:off x="344179" y="1244548"/>
            <a:ext cx="2533707" cy="2611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T:\19 каб\ЛИЧНОЕ ДЕЛО\Людмила\Все фото\Фото из театра\20180601_1405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63938">
            <a:off x="2093204" y="2016572"/>
            <a:ext cx="2705766" cy="2741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Пользователь\Desktop\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39853">
            <a:off x="354427" y="4122162"/>
            <a:ext cx="4095362" cy="237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182" y="175875"/>
            <a:ext cx="111960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Мероприятия  по расширению сети социальных контактов детей-инвалидов и детей с ограниченными возможностями здоровья.</a:t>
            </a:r>
            <a:endParaRPr lang="ru-RU" sz="800" dirty="0">
              <a:solidFill>
                <a:srgbClr val="002060"/>
              </a:solidFill>
              <a:latin typeface="AGReverance" pitchFamily="2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2385" y="1056243"/>
            <a:ext cx="10515600" cy="57054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CC0066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Широкая Масленица</a:t>
            </a:r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4944140" y="1584251"/>
            <a:ext cx="7038753" cy="490160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49580" algn="just">
              <a:spcBef>
                <a:spcPts val="1000"/>
              </a:spcBef>
            </a:pP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февраля 2018 года на территории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«Средняя общеобразовательная школа №30» была проведена развлекательно-тематическая программа  «Широкая  Масленица» для детей с ограниченными возможностями здоровья.</a:t>
            </a:r>
          </a:p>
          <a:p>
            <a:pPr indent="449580" algn="just">
              <a:spcBef>
                <a:spcPts val="1000"/>
              </a:spcBef>
            </a:pP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началось с уличных забав, на которые зазывали веселые  Скоморохи. Как и должно быть  на празднике, всех собравшихся Скоморохи увлекли в весёлые игры: «Растопи снежок», «Коллективный портрет», «Лучший нос», «Попади в круг». Участники игр соревновались ловкостью, смекалкой и мастерством. </a:t>
            </a:r>
          </a:p>
          <a:p>
            <a:pPr indent="449580" algn="just">
              <a:spcBef>
                <a:spcPts val="1000"/>
              </a:spcBef>
            </a:pP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Особый восторг у всех присутствующих вызвали уникальные подарки, куклы-обереги, выполненные учащимися 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№30». </a:t>
            </a:r>
          </a:p>
          <a:p>
            <a:pPr indent="449580" algn="just">
              <a:spcBef>
                <a:spcPts val="1000"/>
              </a:spcBef>
            </a:pP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После окончания программы на улице, детей пригласили в школьную столовую, где прозвучали песни в исполнении учащихся школы о блинах и масленице. 	В конце праздника за  праздничным столом присутствующие с удовольствием угощались вкусными и пышными блинами, пирогами и конфетами. </a:t>
            </a:r>
          </a:p>
          <a:p>
            <a:pPr indent="449580" algn="just">
              <a:lnSpc>
                <a:spcPct val="115000"/>
              </a:lnSpc>
              <a:spcBef>
                <a:spcPts val="1000"/>
              </a:spcBef>
            </a:pPr>
            <a:r>
              <a:rPr lang="ru-RU" sz="1400" i="1" dirty="0" smtClean="0">
                <a:solidFill>
                  <a:srgbClr val="CC0066"/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  <p:pic>
        <p:nvPicPr>
          <p:cNvPr id="1026" name="Picture 2" descr="Z:\ОТДЕЛЕНИЕ № 9\ОТЧЕТЫ МЕРОПРИЯТИЙ\2018\МАСЛЕНИЦА 15.02.2018 ФОТО\фото\DSC05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05234"/>
            <a:ext cx="3359888" cy="2519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Z:\ОТДЕЛЕНИЕ № 9\ОТЧЕТЫ МЕРОПРИЯТИЙ\2018\МАСЛЕНИЦА 15.02.2018 ФОТО\фото\DSC05707.JPG"/>
          <p:cNvPicPr>
            <a:picLocks noChangeAspect="1" noChangeArrowheads="1"/>
          </p:cNvPicPr>
          <p:nvPr/>
        </p:nvPicPr>
        <p:blipFill>
          <a:blip r:embed="rId3" cstate="print"/>
          <a:srcRect t="14862" b="11253"/>
          <a:stretch>
            <a:fillRect/>
          </a:stretch>
        </p:blipFill>
        <p:spPr bwMode="auto">
          <a:xfrm>
            <a:off x="191386" y="4880344"/>
            <a:ext cx="3338623" cy="1850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Z:\ОТДЕЛЕНИЕ № 9\ОТЧЕТЫ МЕРОПРИЯТИЙ\2018\МАСЛЕНИЦА 15.02.2018 ФОТО\фото\DSC05667.JPG"/>
          <p:cNvPicPr>
            <a:picLocks noChangeAspect="1" noChangeArrowheads="1"/>
          </p:cNvPicPr>
          <p:nvPr/>
        </p:nvPicPr>
        <p:blipFill>
          <a:blip r:embed="rId4" cstate="print"/>
          <a:srcRect b="20275"/>
          <a:stretch>
            <a:fillRect/>
          </a:stretch>
        </p:blipFill>
        <p:spPr bwMode="auto">
          <a:xfrm>
            <a:off x="1552358" y="2934586"/>
            <a:ext cx="3520839" cy="2105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950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05419" y="1637414"/>
            <a:ext cx="6741269" cy="4912241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sz="17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ru-RU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 мая 2018 года для детей категории «ребенок-инвалид» организована экскурсия в краеведческий музей </a:t>
            </a:r>
            <a:r>
              <a:rPr lang="ru-RU" sz="3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</a:t>
            </a:r>
            <a:r>
              <a:rPr lang="ru-RU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</a:t>
            </a:r>
            <a:r>
              <a:rPr lang="ru-RU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№17» и по площади Победы. В музее присутствующие смогли получить наглядное представление о патриотизме, чести и достоинстве русского народа в годы войны.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Один из разделов музея «Старый Оскол в годы Великой Отечественной войны» представляет наш край в период страшного испытания. Экскурсанты с неподдельным любопытством примеряли каски, рассматривали котелки, фляжки, гильзы от снарядов. Большая часть основного фонда музейных экспонатов представлена предметами, отражающими крестьянский быт южной русской деревни первой половины </a:t>
            </a:r>
            <a:r>
              <a:rPr lang="ru-RU" sz="3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ru-RU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века: утварь, прялка, рушники, предметы одежды, обувь. Но есть среди предметов одежды экспонаты более позднего происхождения.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3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Специалисты отделения реабилитации детей-инвалидов провели познавательную экскурсию на площади Победы, рассказав о происхождении памятников расположенных на ней. В завершении экскурсии дети с особыми возможностями провели акцию вручения прохожим  нагрудных значков из Георгиевской ленты, сделанных своими руками.</a:t>
            </a:r>
          </a:p>
          <a:p>
            <a:pPr algn="just">
              <a:lnSpc>
                <a:spcPct val="100000"/>
              </a:lnSpc>
              <a:buNone/>
            </a:pPr>
            <a:endParaRPr lang="ru-RU" sz="2600" i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20000"/>
              </a:lnSpc>
              <a:buNone/>
            </a:pPr>
            <a:endParaRPr lang="ru-RU" sz="17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39831" y="925032"/>
            <a:ext cx="6772939" cy="691117"/>
          </a:xfrm>
        </p:spPr>
        <p:txBody>
          <a:bodyPr>
            <a:normAutofit fontScale="90000"/>
          </a:bodyPr>
          <a:lstStyle/>
          <a:p>
            <a:pPr indent="449580" algn="ctr">
              <a:lnSpc>
                <a:spcPct val="150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Экскурсия «Памятная дата России»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350874" y="205563"/>
            <a:ext cx="11089759" cy="691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indent="449580" algn="ctr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8000" b="1" i="1" dirty="0" smtClean="0">
                <a:solidFill>
                  <a:srgbClr val="002060"/>
                </a:solidFill>
              </a:rPr>
              <a:t>Мероприятия  по расширению сети социальных контактов детей-инвалидов и детей с ограниченными возможностями здоровья.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GReverance" pitchFamily="2" charset="0"/>
              <a:ea typeface="+mj-ea"/>
              <a:cs typeface="+mj-cs"/>
            </a:endParaRPr>
          </a:p>
        </p:txBody>
      </p:sp>
      <p:pic>
        <p:nvPicPr>
          <p:cNvPr id="9" name="Рисунок 8" descr="Z:\ОТДЕЛЕНИЕ № 9\ОТЧЕТЫ МЕРОПРИЯТИЙ\2018\экскурсия 07.05.2018\фото 07.05.2018\DSCN04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4135" y="1039728"/>
            <a:ext cx="3296534" cy="2150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Z:\ОТДЕЛЕНИЕ № 9\ОТЧЕТЫ МЕРОПРИЯТИЙ\2018\экскурсия 07.05.2018\фото 07.05.2018\DSCN04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221" y="2607080"/>
            <a:ext cx="2886075" cy="204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Z:\ОТДЕЛЕНИЕ № 9\ОТЧЕТЫ МЕРОПРИЯТИЙ\2018\экскурсия 07.05.2018\фото 07.05.2018\DSCN046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8447" y="4479662"/>
            <a:ext cx="3506972" cy="2284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67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Калейдоскоп красок</a:t>
            </a:r>
            <a:endParaRPr lang="ru-RU" sz="24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515583" y="1307805"/>
            <a:ext cx="6392881" cy="4869158"/>
          </a:xfrm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июля 2018 года специалистами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«Комплексный центр социального обслуживания населения» для детей, состоящих на обслуживании в  отделении реабилитации детей – инвалидов с участием граждан пожилого возраста  проведено праздничное мероприятие посвященное Дню семьи, любви и верности.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проведения мероприятия стало укрепление семейных ценностей: любви, верности и ответственности, а так же передача  творческого опыта и традиций подрастающему поколению.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мероприятии прозвучали душевные стихи о любви и семье.  Все вместе дружно  исполнили «Гимн семье». Гости с удовольствием приняли участие в музыкальных конкурсах и викторинах, рисовали, разгадывали загадки. Особенно понравилась собравшимся  игра «Музыкальная ромашка», в которой с интересом приняли участие и взрослые, и дети.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конце праздника все дети получили сладкие подарки. </a:t>
            </a:r>
          </a:p>
          <a:p>
            <a:pPr marL="0" indent="449580" algn="just">
              <a:lnSpc>
                <a:spcPct val="100000"/>
              </a:lnSpc>
              <a:buNone/>
            </a:pPr>
            <a:endParaRPr lang="ru-RU" sz="1600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457199" y="173665"/>
            <a:ext cx="11089759" cy="691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indent="449580" algn="ctr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8000" b="1" i="1" dirty="0" smtClean="0">
                <a:solidFill>
                  <a:srgbClr val="002060"/>
                </a:solidFill>
              </a:rPr>
              <a:t>Мероприятия  по расширению сети социальных контактов детей-инвалидов и детей с ограниченными возможностями здоровья.</a:t>
            </a:r>
            <a:endParaRPr lang="ru-RU" sz="2800" dirty="0">
              <a:solidFill>
                <a:srgbClr val="002060"/>
              </a:solidFill>
              <a:latin typeface="AGReverance" pitchFamily="2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182" y="1451471"/>
            <a:ext cx="5113660" cy="509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584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72141" y="1392865"/>
            <a:ext cx="11344938" cy="264750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сентября 2018 совместно с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№30» было организовано и проведено мероприятие  «Путешествие в страну дорожных знаков». 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В ходе мероприятия учащиеся школы исполнили песни о правилах дорожного движения, продемонстрировали  в презентации понятие таких слов как: тротуар, проезжая часть, пешеходный переход, перекрёсток, регулировщик; для чего нужны дорожные знаки. Участники мероприятия вместе с детьми решали проблемные ситуации на дорогах, просмотрели видеоролики о правилах дорожного движения.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Так же состоялась интересная и продуктивная встреча  детей с инспектором по пропаганде 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БДД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ОГИБДД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УМВД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по г. Старый Оскол младшим лейтенантом полиции Юдиной Анной Николаевной. Она в доступной форме рассказала детям, как вести себя на проезжей части, почему обязательно нужно пристегиваться ремнями безопасности,  какие ситуации могут происходить на дорогах по невнимательности и безответственности не только пешеходов, но  и водителей! В заключение встречи каждый ребенок получил памятный подарок.</a:t>
            </a:r>
          </a:p>
          <a:p>
            <a:pPr>
              <a:buNone/>
            </a:pPr>
            <a:endParaRPr lang="ru-RU" sz="1600" i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29587" y="886122"/>
            <a:ext cx="10515600" cy="613070"/>
          </a:xfrm>
        </p:spPr>
        <p:txBody>
          <a:bodyPr>
            <a:normAutofit fontScale="90000"/>
          </a:bodyPr>
          <a:lstStyle/>
          <a:p>
            <a:pPr indent="449580" algn="ctr">
              <a:lnSpc>
                <a:spcPct val="150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rgbClr val="002060"/>
                </a:solidFill>
              </a:rPr>
              <a:t>Путешествие в страну дорожных знаков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42260" y="184296"/>
            <a:ext cx="10909005" cy="691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indent="449580" algn="ctr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8000" b="1" i="1" dirty="0" smtClean="0">
                <a:solidFill>
                  <a:srgbClr val="002060"/>
                </a:solidFill>
              </a:rPr>
              <a:t>Мероприятия  по расширению сети социальных контактов детей-инвалидов и детей с ограниченными возможностями здоровья.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GReverance" pitchFamily="2" charset="0"/>
              <a:ea typeface="+mj-ea"/>
              <a:cs typeface="+mj-cs"/>
            </a:endParaRPr>
          </a:p>
        </p:txBody>
      </p:sp>
      <p:pic>
        <p:nvPicPr>
          <p:cNvPr id="10" name="Рисунок 9" descr="Z:\ОТДЕЛЕНИЕ № 9\ОТЧЕТЫ МЕРОПРИЯТИЙ\2018\Путешествие в страну дорожных знаков\IMG_34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217" y="4608215"/>
            <a:ext cx="31337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Z:\ОТДЕЛЕНИЕ № 9\ОТЧЕТЫ МЕРОПРИЯТИЙ\2018\Путешествие в страну дорожных знаков\IMG_3527.JPG"/>
          <p:cNvPicPr/>
          <p:nvPr/>
        </p:nvPicPr>
        <p:blipFill>
          <a:blip r:embed="rId3" cstate="print"/>
          <a:srcRect l="4523" r="7539"/>
          <a:stretch>
            <a:fillRect/>
          </a:stretch>
        </p:blipFill>
        <p:spPr bwMode="auto">
          <a:xfrm>
            <a:off x="3508745" y="4583297"/>
            <a:ext cx="278573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Z:\ОТДЕЛЕНИЕ № 9\ОТЧЕТЫ МЕРОПРИЯТИЙ\2018\Путешествие в страну дорожных знаков\IMG_3522.JPG"/>
          <p:cNvPicPr/>
          <p:nvPr/>
        </p:nvPicPr>
        <p:blipFill>
          <a:blip r:embed="rId4" cstate="print"/>
          <a:srcRect l="13763"/>
          <a:stretch>
            <a:fillRect/>
          </a:stretch>
        </p:blipFill>
        <p:spPr bwMode="auto">
          <a:xfrm>
            <a:off x="6432696" y="4625164"/>
            <a:ext cx="2513492" cy="205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r="4554"/>
          <a:stretch>
            <a:fillRect/>
          </a:stretch>
        </p:blipFill>
        <p:spPr bwMode="auto">
          <a:xfrm>
            <a:off x="9101469" y="4658682"/>
            <a:ext cx="2920409" cy="203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667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094073" y="1392865"/>
            <a:ext cx="8920717" cy="264750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 октября 2018 года специалистами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«Комплексный центр социального обслуживания населения» организовано и проведено мероприятие «Сказочная осень», в котором приняли   участие семьи, воспитывающие детей-инвалидов, приёмные семьи и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геронтоволонтеры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отряда «Мы вместе».   Данные мероприятия способствуют развитию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межпоколенного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взаимодействия и гармонизации отношений между представителями разных возрастов.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Волонтеры серебряного возраста, облачившись в сказочных пиратов Джека и Билла, провели увлекательное посвящение присутствующих детей в пиратов и предложили совершить сказочное путешествие в поисках сокровищ. 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Отправившись в путешествие, участникам мероприятия  пришлось пройти немало испытаний: сохранять равновесие, пройти испытание на меткость, отгадать тематические  загадки и ребусы  про осень, прочитать стихотворения, отгадать музыкальные композиции.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Выполнив все задания, ребята смогли пройти 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квест-игру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отыскать заветный ключик от сундука с сокровищами.</a:t>
            </a:r>
          </a:p>
          <a:p>
            <a:pPr algn="just">
              <a:lnSpc>
                <a:spcPct val="100000"/>
              </a:lnSpc>
              <a:buNone/>
            </a:pP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Проводимые совместные мероприятия это запоминающийся, радостный и яркий праздник, который помогает детям с особыми возможностями здоровья закрепить умения соревноваться в коллективно-игровой деятельности, формировать у детей навыки  активного  взаимодействия, а гражданам старшего поколения внести свой вклад в дело сохранения преемственности поколений.</a:t>
            </a:r>
          </a:p>
          <a:p>
            <a:pPr algn="just">
              <a:buNone/>
            </a:pPr>
            <a:endParaRPr lang="ru-RU" sz="1600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600" i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29587" y="886122"/>
            <a:ext cx="10515600" cy="528008"/>
          </a:xfrm>
        </p:spPr>
        <p:txBody>
          <a:bodyPr>
            <a:normAutofit fontScale="90000"/>
          </a:bodyPr>
          <a:lstStyle/>
          <a:p>
            <a:pPr indent="449580" algn="ctr">
              <a:lnSpc>
                <a:spcPct val="150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rgbClr val="002060"/>
                </a:solidFill>
              </a:rPr>
              <a:t>Сказочная осень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42260" y="184296"/>
            <a:ext cx="10909005" cy="691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indent="449580" algn="ctr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sz="8000" b="1" i="1" dirty="0" smtClean="0">
                <a:solidFill>
                  <a:srgbClr val="002060"/>
                </a:solidFill>
              </a:rPr>
              <a:t>Мероприятия  по расширению сети социальных контактов детей-инвалидов и детей с ограниченными возможностями здоровья.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GReverance" pitchFamily="2" charset="0"/>
              <a:ea typeface="+mj-ea"/>
              <a:cs typeface="+mj-cs"/>
            </a:endParaRPr>
          </a:p>
        </p:txBody>
      </p:sp>
      <p:pic>
        <p:nvPicPr>
          <p:cNvPr id="11" name="Рисунок 10" descr="IMG_4279.JPG"/>
          <p:cNvPicPr/>
          <p:nvPr/>
        </p:nvPicPr>
        <p:blipFill>
          <a:blip r:embed="rId2" cstate="print"/>
          <a:srcRect l="23533" t="39744" r="16122"/>
          <a:stretch>
            <a:fillRect/>
          </a:stretch>
        </p:blipFill>
        <p:spPr>
          <a:xfrm>
            <a:off x="159486" y="988827"/>
            <a:ext cx="2881425" cy="20095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3532"/>
          <a:stretch>
            <a:fillRect/>
          </a:stretch>
        </p:blipFill>
        <p:spPr bwMode="auto">
          <a:xfrm>
            <a:off x="159485" y="3019647"/>
            <a:ext cx="2860159" cy="1839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r="10853"/>
          <a:stretch>
            <a:fillRect/>
          </a:stretch>
        </p:blipFill>
        <p:spPr bwMode="auto">
          <a:xfrm>
            <a:off x="170121" y="4901609"/>
            <a:ext cx="283889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667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5180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«ДЕТИ ВЕРЯТ В ЧУДЕСА»</a:t>
            </a:r>
            <a:br>
              <a:rPr lang="ru-RU" sz="2400" b="1" i="1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Проведение мероприятий, направленных на поддержку детей,  воспитывающихся в замещающих семьях.</a:t>
            </a:r>
            <a:endParaRPr lang="ru-RU" sz="2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T:\19 каб\ЛИЧНОЕ ДЕЛО\Людмила\Улет\Улет\20180417_14545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1023286">
            <a:off x="681591" y="2305816"/>
            <a:ext cx="4932861" cy="34673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4" descr="C:\Users\Пользователь\Pictures\10.08.2017\DSC01255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54174">
            <a:off x="6272100" y="2273284"/>
            <a:ext cx="5112810" cy="3501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253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000" b="1" dirty="0" smtClean="0">
                <a:latin typeface="+mn-lt"/>
              </a:rPr>
              <a:t/>
            </a:r>
            <a:br>
              <a:rPr lang="ru-RU" sz="2000" b="1" dirty="0" smtClean="0">
                <a:latin typeface="+mn-lt"/>
              </a:rPr>
            </a:br>
            <a:r>
              <a:rPr lang="ru-RU" sz="2400" b="1" i="1" dirty="0" smtClean="0">
                <a:latin typeface="+mn-lt"/>
              </a:rPr>
              <a:t>Пропаганда семейного устройства детей-сирот, социальное сопровождение замещающих семей:</a:t>
            </a:r>
            <a:r>
              <a:rPr lang="ru-RU" sz="2000" b="1" dirty="0" smtClean="0">
                <a:latin typeface="+mn-lt"/>
              </a:rPr>
              <a:t/>
            </a:r>
            <a:br>
              <a:rPr lang="ru-RU" sz="2000" b="1" dirty="0" smtClean="0">
                <a:latin typeface="+mn-lt"/>
              </a:rPr>
            </a:b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Подготовка кандидатов в замещающие родители по программе подготовки лиц, желающих принять на воспитание в свою семью ребенка, оставшегося без попечения родителей;</a:t>
            </a:r>
            <a:b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Социальное сопровождение замещающих семей;</a:t>
            </a:r>
            <a:b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Заседания в формате круглого стола по вопросам устройства детей сирот и детей, оставшихся без попечения родителей в семьи граждан Старооскольского городского округа;</a:t>
            </a:r>
            <a:b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Мероприятия антинаркотической направленности в замещающих семьях;</a:t>
            </a:r>
            <a:b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lang="ru-RU" sz="1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Досуговые</a:t>
            </a: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мероприятия.</a:t>
            </a:r>
            <a:b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800" i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3130</TotalTime>
  <Words>1414</Words>
  <Application>Microsoft Office PowerPoint</Application>
  <PresentationFormat>Произвольный</PresentationFormat>
  <Paragraphs>123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1_Тема Office</vt:lpstr>
      <vt:lpstr>«Город Старый Оскол – территория детства»   выполнение конкурсного задания  «Дети верят в чудеса»</vt:lpstr>
      <vt:lpstr>Презентация PowerPoint</vt:lpstr>
      <vt:lpstr> Широкая Масленица</vt:lpstr>
      <vt:lpstr>Экскурсия «Памятная дата России»</vt:lpstr>
      <vt:lpstr>Калейдоскоп красок</vt:lpstr>
      <vt:lpstr>Путешествие в страну дорожных знаков</vt:lpstr>
      <vt:lpstr>Сказочная осень</vt:lpstr>
      <vt:lpstr>«ДЕТИ ВЕРЯТ В ЧУДЕСА» Проведение мероприятий, направленных на поддержку детей,  воспитывающихся в замещающих семьях.</vt:lpstr>
      <vt:lpstr> Пропаганда семейного устройства детей-сирот, социальное сопровождение замещающих семей:  - Подготовка кандидатов в замещающие родители по программе подготовки лиц, желающих принять на воспитание в свою семью ребенка, оставшегося без попечения родителей;  - Социальное сопровождение замещающих семей;  - Заседания в формате круглого стола по вопросам устройства детей сирот и детей, оставшихся без попечения родителей в семьи граждан Старооскольского городского округа;  - Мероприятия антинаркотической направленности в замещающих семьях;   - Досуговые мероприятия. </vt:lpstr>
      <vt:lpstr>Подготовка кандидатов в замещающие родители  по программе подготовки лиц, желающих принять на воспитание  в свою семью ребенка, оставшегося без попечения родителей </vt:lpstr>
      <vt:lpstr>Школа замещающих родителей</vt:lpstr>
      <vt:lpstr>Социальное сопровождение замещающих семей  Сопровождение замещающих семей ведется с целью оказания своевременной помощи, сохранения и укрепления социального и психологического здоровья семьи, а так же предотвращения жестокого обращения с детьми.  Социально - психологическое сопровождение замещающих семей позволяет проводить анализ семейных взаимоотношений и условий семейного воспитания, определять уровень психологического комфорта членов замещающей семьи, а также, позволяет выявлять факторы, способствующие возникновению девиаций, правонарушений, вовлечению членов замещающих семей в употребление наркотических средств и  других психоактивных веществ. Социальное сопровождение замещающих семей осуществляется путем плановых, (ежеквартально) и внеплановых посещений семьи по месту жительства и  предоставления  консультативной и психологической помощи членам семьи. Особое внимание уделяется адаптационному периоду, когда члены вновь возникшей замещающей семьи, особо нуждаются в поддержке специалистов. </vt:lpstr>
      <vt:lpstr>Приемные семьи Старооскольского городского округа</vt:lpstr>
      <vt:lpstr>Сопровождение замещающих семей</vt:lpstr>
      <vt:lpstr>«Клуб замещающих родителей»  Ежеквартально проводятся заседания Клуба замещающих родителей  по темам  особо острым для родителей, воспитывающим приемных детей.        В процессе  заседания обсуждаются вопросы адаптации и  воспитания детей в приемных семьях, вопросы возрастной психологии, основы создания безопасной среды  для детей в приемных семьях, вопросы формирование культуры здорового образа жизни среди членов замещающих семей.  Приемные родители делятся с кандидатами в замещающие родители опытом успешной адаптации ребенка в семье, формирования у детей адекватных способов взаимодействия с социумом, применением знаний об особенностях развития ребенка  и создания безопасной среды на практике.   </vt:lpstr>
      <vt:lpstr>«Клуб замещающих родителей»</vt:lpstr>
      <vt:lpstr>Заседание Круглого стола в ГБУ «Старооскольский центр развития и социализации детей физкультурно-спортивной направленности «Старт».  Решение вопросов организации совместной работы по защите прав и интересов детей-сирот и детей, оставшихся без попечения родителей, в части семейного устройства.</vt:lpstr>
      <vt:lpstr>     С ГБУ «Старооскольский центр развития и социализации детей физкультурно-спортивной направленности «Старт», заключено соглашение, что послужило началом  совместной деятельности по вопросам устройства детей-сирот и детей, оставшихся без попечения родителей в семьи  граждан СГО. Специалисты ГБУ «Старооскольский центр развития и социализации детей физкультурно-спортивной направленности «Старт» уже приняли участие в двух семинарах, предусмотренных программой  Школы замещающих родителей, на тему: «Особенности ребенка оставшегося без попечения родителей» и Заседание Круглого стола в ГБУ «Старооскольский центр развития и социализации детей физкультурно-спортивной направленности «Старт», где решались вопросы организации совместной работы по защите прав и интересов детей-сирот и детей, оставшихся без попечения родителей, в части семейного устройства.</vt:lpstr>
      <vt:lpstr>Просветительская работа  Сотрудниками МБУ «КЦСОН» проводится индивидуально-профилактическая и  разъяснительная работа в рамках социально - психологического и правового сопровождения семей, с целью:  - формирования у  замещающих родителей и их несовершеннолетних воспитанников глубокого понимания опасности и вреда наркотиков, алкоголя, никотина и других психоактивных веществ для физического состояния организма и психики, духовного мира и личностных качеств человека, а также для общества в целом; - развитие у несовершеннолетних, воспитывающихся в замещающих семьях, полезных привычек использования свободного времени, стремления к творчеству и духовному развитию. За 2018 год мероприятия по индивидуальной профилактике проведены  в 150 замещающих семьях.  В рамках данного направления, специалистами проводятся информационно – просветительские мероприятия с членами замещающих семей, включающие проведение лекций по предупреждению вовлечения несовершеннолетних в употребление наркотических средств, алкогольной и табачной продукции, правонарушений несовершеннолетних.  В 2018 году проведено 20 мероприятий антинаркотической направленности  в замещающих семьях: «Твои права: Ты и семья», «Нет зависимости», «Профилактика вредных привычек и употребления ПАВ», «Уголовная ответственность несовершеннолетних», «Личность и наркотики», «Плюсы здорового образа жизни», «Сделай выбор», «От вредной привычки к болезни один шаг», «Мифы о наркотиках», «Мы за здоровый образ жизни», «ЗОЖ – альтернатива вредным привычкам», «Мы против наркотиков!», «Счастливое будущее», «Мы выбираем жизнь», «Конструктивные взаимоотношения в семье», «Папа, мама, я – дружная семья», «Что представляет собой наркотик», «Наркотики - путь в никуда», «Верить! Творить! Жить», «Умей сказать – нет!». Выпущены буклеты по предупреждению правонарушений несовершеннолетних и вовлечения их в употребление наркотических и психоактивных веществ, алкогольной и табачной продукции.  Распространено 219 штук. Социально-психологическое сопровождение замещающих семей, анализ условий семейного воспитания и социальной ситуации развития ребенка в целом, позволяет выявить факторы, которые могут способствовать вовлечению членов замещающих семей в употребление наркотических средств и психотропных веществ.</vt:lpstr>
      <vt:lpstr>Просветительская работа</vt:lpstr>
      <vt:lpstr>Мероприятие «Семейные ценности», посвященное Дню семьи для детей, воспитывающихся в замещающих семьях   75-летию годовщины Курской битвы посвящается…   </vt:lpstr>
      <vt:lpstr>Досуговые мероприятия «Веселые каникулы!» для детей, воспитывающихся в замещающих семьях  «Зоотерапия для детей».</vt:lpstr>
      <vt:lpstr>Контактный зоопарк «Звероград». </vt:lpstr>
      <vt:lpstr>Карусель, карусель начинает рассказ…</vt:lpstr>
      <vt:lpstr>Пора в боулинг! </vt:lpstr>
      <vt:lpstr>Старооскольский зоопарк – островок живой природы.</vt:lpstr>
      <vt:lpstr>Активный отдых с «УЛЕТом»</vt:lpstr>
      <vt:lpstr>«ДИНОЗАВРиЯ» - территория радости!</vt:lpstr>
      <vt:lpstr>Праздничное мероприятие «Маленькие дети на большой планете», посвященное Дню защиты детей для детей,  воспитывающихся в замещающих семьях  Искусство театра. 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Доброта, милосердие</dc:subject>
  <dc:creator>Vikusik46</dc:creator>
  <cp:keywords>Доброта;милосердие</cp:keywords>
  <cp:lastModifiedBy>Пользователь</cp:lastModifiedBy>
  <cp:revision>250</cp:revision>
  <dcterms:created xsi:type="dcterms:W3CDTF">2016-08-19T10:06:37Z</dcterms:created>
  <dcterms:modified xsi:type="dcterms:W3CDTF">2018-10-17T06:53:34Z</dcterms:modified>
</cp:coreProperties>
</file>